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72" r:id="rId10"/>
    <p:sldId id="262" r:id="rId11"/>
    <p:sldId id="273" r:id="rId12"/>
    <p:sldId id="279" r:id="rId13"/>
    <p:sldId id="280" r:id="rId14"/>
    <p:sldId id="289" r:id="rId15"/>
    <p:sldId id="291" r:id="rId16"/>
    <p:sldId id="290" r:id="rId17"/>
    <p:sldId id="281" r:id="rId18"/>
    <p:sldId id="284" r:id="rId19"/>
    <p:sldId id="292" r:id="rId20"/>
    <p:sldId id="293" r:id="rId21"/>
    <p:sldId id="274" r:id="rId22"/>
    <p:sldId id="275" r:id="rId23"/>
    <p:sldId id="276" r:id="rId24"/>
    <p:sldId id="277" r:id="rId2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05" autoAdjust="0"/>
    <p:restoredTop sz="92878" autoAdjust="0"/>
  </p:normalViewPr>
  <p:slideViewPr>
    <p:cSldViewPr>
      <p:cViewPr>
        <p:scale>
          <a:sx n="100" d="100"/>
          <a:sy n="100" d="100"/>
        </p:scale>
        <p:origin x="-720" y="3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4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EBDA6E-8C8C-4D7C-B222-53011978CD45}" type="datetimeFigureOut">
              <a:rPr lang="zh-CN" altLang="en-US" smtClean="0"/>
              <a:pPr/>
              <a:t>2016/4/19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ECEF30-2272-4D60-847E-044D33424CF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5590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CEF30-2272-4D60-847E-044D33424CF6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434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CEF30-2272-4D60-847E-044D33424CF6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338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30820CF-B880-4189-942D-D702A7CBA730}" type="datetimeFigureOut">
              <a:rPr lang="zh-CN" altLang="en-US" smtClean="0"/>
              <a:pPr/>
              <a:t>2016/4/19</a:t>
            </a:fld>
            <a:endParaRPr lang="zh-CN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pPr/>
              <a:t>2016/4/19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pPr/>
              <a:t>2016/4/19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pPr/>
              <a:t>2016/4/19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pPr/>
              <a:t>2016/4/19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pPr/>
              <a:t>2016/4/19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pPr/>
              <a:t>2016/4/19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pPr/>
              <a:t>2016/4/19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pPr/>
              <a:t>2016/4/19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pPr/>
              <a:t>2016/4/19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30820CF-B880-4189-942D-D702A7CBA730}" type="datetimeFigureOut">
              <a:rPr lang="zh-CN" altLang="en-US" smtClean="0"/>
              <a:pPr/>
              <a:t>2016/4/19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30820CF-B880-4189-942D-D702A7CBA730}" type="datetimeFigureOut">
              <a:rPr lang="zh-CN" altLang="en-US" smtClean="0"/>
              <a:pPr/>
              <a:t>2016/4/19</a:t>
            </a:fld>
            <a:endParaRPr lang="zh-CN" altLang="en-US"/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21.emf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5.png"/><Relationship Id="rId4" Type="http://schemas.openxmlformats.org/officeDocument/2006/relationships/image" Target="../media/image3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7" Type="http://schemas.openxmlformats.org/officeDocument/2006/relationships/image" Target="../media/image41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1.png"/><Relationship Id="rId5" Type="http://schemas.openxmlformats.org/officeDocument/2006/relationships/image" Target="../media/image40.tiff"/><Relationship Id="rId4" Type="http://schemas.openxmlformats.org/officeDocument/2006/relationships/image" Target="../media/image39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7" Type="http://schemas.openxmlformats.org/officeDocument/2006/relationships/image" Target="../media/image1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67544" y="1772816"/>
            <a:ext cx="8391306" cy="1472571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厚壁复合管状结构的超声检测方法研究</a:t>
            </a:r>
            <a:r>
              <a:rPr lang="en-US" altLang="zh-CN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/>
            </a:r>
            <a:br>
              <a:rPr lang="en-US" altLang="zh-CN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</a:br>
            <a:r>
              <a:rPr lang="en-US" altLang="zh-CN" sz="1600" dirty="0" smtClean="0">
                <a:solidFill>
                  <a:srgbClr val="0070C0"/>
                </a:solidFill>
                <a:effectLst/>
                <a:latin typeface="Times New Roman" pitchFamily="18" charset="0"/>
                <a:cs typeface="Times New Roman" pitchFamily="18" charset="0"/>
              </a:rPr>
              <a:t>Study on ultrasonic detection methods of  thick-walled composite tubular structure </a:t>
            </a:r>
            <a:endParaRPr lang="zh-CN" altLang="en-US" sz="1600" dirty="0">
              <a:solidFill>
                <a:srgbClr val="0070C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29322" y="4077306"/>
            <a:ext cx="2857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报告人：卜宏利</a:t>
            </a:r>
            <a:endParaRPr lang="en-US" altLang="zh-CN" dirty="0" smtClean="0"/>
          </a:p>
          <a:p>
            <a:r>
              <a:rPr lang="zh-CN" altLang="en-US" dirty="0" smtClean="0"/>
              <a:t>导    师：励 争 教授</a:t>
            </a:r>
            <a:endParaRPr lang="en-US" altLang="zh-CN" dirty="0" smtClean="0"/>
          </a:p>
          <a:p>
            <a:r>
              <a:rPr lang="en-US" altLang="zh-CN" dirty="0" smtClean="0"/>
              <a:t>2016.03.29</a:t>
            </a:r>
            <a:endParaRPr lang="zh-CN" altLang="en-US" dirty="0"/>
          </a:p>
        </p:txBody>
      </p:sp>
      <p:pic>
        <p:nvPicPr>
          <p:cNvPr id="1032" name="Picture 6" descr="F:\daily life\Logo\Word14.jpg"/>
          <p:cNvPicPr>
            <a:picLocks noChangeAspect="1" noChangeArrowheads="1"/>
          </p:cNvPicPr>
          <p:nvPr/>
        </p:nvPicPr>
        <p:blipFill>
          <a:blip r:embed="rId2"/>
          <a:srcRect b="18823"/>
          <a:stretch>
            <a:fillRect/>
          </a:stretch>
        </p:blipFill>
        <p:spPr bwMode="auto">
          <a:xfrm>
            <a:off x="172707" y="285728"/>
            <a:ext cx="2286632" cy="749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214282" y="1000108"/>
            <a:ext cx="3286148" cy="2462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rgbClr val="7030A0"/>
                </a:solidFill>
              </a:rPr>
              <a:t>工学院</a:t>
            </a:r>
            <a:r>
              <a:rPr lang="en-US" altLang="zh-CN" sz="1000" dirty="0" smtClean="0">
                <a:solidFill>
                  <a:srgbClr val="7030A0"/>
                </a:solidFill>
              </a:rPr>
              <a:t>13</a:t>
            </a:r>
            <a:r>
              <a:rPr lang="zh-CN" altLang="en-US" sz="1000" dirty="0" smtClean="0">
                <a:solidFill>
                  <a:srgbClr val="7030A0"/>
                </a:solidFill>
              </a:rPr>
              <a:t>级硕士研究生选题报告</a:t>
            </a:r>
            <a:endParaRPr lang="zh-CN" altLang="en-US" sz="10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93"/>
    </mc:Choice>
    <mc:Fallback xmlns="">
      <p:transition spd="slow" advTm="11393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AutoShape 8"/>
          <p:cNvSpPr>
            <a:spLocks noChangeArrowheads="1"/>
          </p:cNvSpPr>
          <p:nvPr/>
        </p:nvSpPr>
        <p:spPr bwMode="gray">
          <a:xfrm>
            <a:off x="5000628" y="3448200"/>
            <a:ext cx="3857652" cy="57150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 cap="rnd">
            <a:solidFill>
              <a:srgbClr val="FFC000"/>
            </a:solidFill>
            <a:prstDash val="sysDot"/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87" name="AutoShape 8"/>
          <p:cNvSpPr>
            <a:spLocks noChangeArrowheads="1"/>
          </p:cNvSpPr>
          <p:nvPr/>
        </p:nvSpPr>
        <p:spPr bwMode="gray">
          <a:xfrm>
            <a:off x="5000628" y="2744279"/>
            <a:ext cx="3857652" cy="5660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 cap="rnd">
            <a:solidFill>
              <a:srgbClr val="FFC000"/>
            </a:solidFill>
            <a:prstDash val="sysDot"/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86" name="AutoShape 8"/>
          <p:cNvSpPr>
            <a:spLocks noChangeArrowheads="1"/>
          </p:cNvSpPr>
          <p:nvPr/>
        </p:nvSpPr>
        <p:spPr bwMode="gray">
          <a:xfrm>
            <a:off x="5000628" y="2037812"/>
            <a:ext cx="3857652" cy="57150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 cap="rnd">
            <a:solidFill>
              <a:srgbClr val="FFC000"/>
            </a:solidFill>
            <a:prstDash val="sysDot"/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84" name="AutoShape 8"/>
          <p:cNvSpPr>
            <a:spLocks noChangeArrowheads="1"/>
          </p:cNvSpPr>
          <p:nvPr/>
        </p:nvSpPr>
        <p:spPr bwMode="gray">
          <a:xfrm>
            <a:off x="4929190" y="1400164"/>
            <a:ext cx="3929090" cy="5286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rnd">
            <a:solidFill>
              <a:srgbClr val="0070C0"/>
            </a:solidFill>
            <a:prstDash val="sysDot"/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83" name="AutoShape 8"/>
          <p:cNvSpPr>
            <a:spLocks noChangeArrowheads="1"/>
          </p:cNvSpPr>
          <p:nvPr/>
        </p:nvSpPr>
        <p:spPr bwMode="gray">
          <a:xfrm>
            <a:off x="4929190" y="785794"/>
            <a:ext cx="3857652" cy="5286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rnd">
            <a:solidFill>
              <a:srgbClr val="0070C0"/>
            </a:solidFill>
            <a:prstDash val="sysDot"/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cxnSp>
        <p:nvCxnSpPr>
          <p:cNvPr id="108" name="直接连接符 107"/>
          <p:cNvCxnSpPr/>
          <p:nvPr/>
        </p:nvCxnSpPr>
        <p:spPr>
          <a:xfrm>
            <a:off x="285720" y="714356"/>
            <a:ext cx="6286544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标题 2"/>
          <p:cNvSpPr txBox="1">
            <a:spLocks/>
          </p:cNvSpPr>
          <p:nvPr/>
        </p:nvSpPr>
        <p:spPr>
          <a:xfrm>
            <a:off x="357158" y="285728"/>
            <a:ext cx="3857652" cy="714380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  <a:defRPr/>
            </a:pPr>
            <a:r>
              <a:rPr lang="zh-CN" altLang="en-US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Times New Roman" pitchFamily="18" charset="0"/>
              </a:rPr>
              <a:t>研究设想与初步成果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uLnTx/>
              <a:uFillTx/>
              <a:latin typeface="宋体" pitchFamily="2" charset="-122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14282" y="3010111"/>
            <a:ext cx="571504" cy="1200329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研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究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设想</a:t>
            </a:r>
            <a:endParaRPr lang="en-US" altLang="zh-CN" dirty="0" smtClean="0"/>
          </a:p>
        </p:txBody>
      </p:sp>
      <p:sp>
        <p:nvSpPr>
          <p:cNvPr id="59" name="TextBox 58"/>
          <p:cNvSpPr txBox="1"/>
          <p:nvPr/>
        </p:nvSpPr>
        <p:spPr>
          <a:xfrm>
            <a:off x="1000100" y="3148611"/>
            <a:ext cx="1411660" cy="92333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厚壁复合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管状结构的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超声检测</a:t>
            </a:r>
            <a:endParaRPr lang="zh-CN" alt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2759640" y="1042183"/>
            <a:ext cx="1214446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超声波激励方式</a:t>
            </a:r>
            <a:endParaRPr lang="zh-CN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2759640" y="2427010"/>
            <a:ext cx="1464162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信号处理与损伤识别</a:t>
            </a:r>
            <a:endParaRPr lang="zh-CN" alt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2744161" y="4105966"/>
            <a:ext cx="1571636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超声检测软件系统设计</a:t>
            </a:r>
            <a:endParaRPr lang="zh-CN" alt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2750998" y="5392569"/>
            <a:ext cx="1567264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系统实地检测</a:t>
            </a:r>
            <a:endParaRPr lang="en-US" altLang="zh-CN" dirty="0" smtClean="0"/>
          </a:p>
        </p:txBody>
      </p:sp>
      <p:cxnSp>
        <p:nvCxnSpPr>
          <p:cNvPr id="103" name="肘形连接符 102"/>
          <p:cNvCxnSpPr>
            <a:stCxn id="59" idx="3"/>
            <a:endCxn id="61" idx="1"/>
          </p:cNvCxnSpPr>
          <p:nvPr/>
        </p:nvCxnSpPr>
        <p:spPr>
          <a:xfrm flipV="1">
            <a:off x="2411760" y="1365349"/>
            <a:ext cx="347880" cy="224492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肘形连接符 104"/>
          <p:cNvCxnSpPr>
            <a:stCxn id="59" idx="3"/>
            <a:endCxn id="62" idx="1"/>
          </p:cNvCxnSpPr>
          <p:nvPr/>
        </p:nvCxnSpPr>
        <p:spPr>
          <a:xfrm flipV="1">
            <a:off x="2411760" y="2750176"/>
            <a:ext cx="347880" cy="8601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176686" y="830831"/>
            <a:ext cx="36433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600" b="1" dirty="0" smtClean="0">
                <a:latin typeface="宋体" pitchFamily="2" charset="-122"/>
                <a:ea typeface="宋体" pitchFamily="2" charset="-122"/>
              </a:rPr>
              <a:t>超声检测激励方式；</a:t>
            </a:r>
            <a:endParaRPr lang="en-US" altLang="zh-CN" sz="1600" b="1" dirty="0" smtClean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143504" y="1428736"/>
            <a:ext cx="35719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altLang="zh-CN" sz="1600" b="1" dirty="0" smtClean="0">
                <a:latin typeface="宋体" pitchFamily="2" charset="-122"/>
                <a:ea typeface="宋体" pitchFamily="2" charset="-122"/>
              </a:rPr>
              <a:t>2. </a:t>
            </a:r>
            <a:r>
              <a:rPr lang="zh-CN" altLang="en-US" sz="1600" b="1" dirty="0" smtClean="0">
                <a:latin typeface="宋体" pitchFamily="2" charset="-122"/>
                <a:ea typeface="宋体" pitchFamily="2" charset="-122"/>
              </a:rPr>
              <a:t>多通道接触式水耦合超声检测装置；</a:t>
            </a:r>
            <a:endParaRPr lang="zh-CN" altLang="en-US" sz="16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5176686" y="2037812"/>
            <a:ext cx="34239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altLang="zh-CN" sz="1600" b="1" dirty="0" smtClean="0">
                <a:latin typeface="宋体" pitchFamily="2" charset="-122"/>
                <a:ea typeface="宋体" pitchFamily="2" charset="-122"/>
              </a:rPr>
              <a:t>3. </a:t>
            </a:r>
            <a:r>
              <a:rPr lang="zh-CN" altLang="en-US" sz="1600" b="1" dirty="0" smtClean="0">
                <a:latin typeface="宋体" pitchFamily="2" charset="-122"/>
                <a:ea typeface="宋体" pitchFamily="2" charset="-122"/>
              </a:rPr>
              <a:t>厚壁复合管状结构的信号分析与损伤识别方法</a:t>
            </a:r>
            <a:endParaRPr lang="zh-CN" altLang="en-US" sz="16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5143504" y="2802414"/>
            <a:ext cx="35719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altLang="zh-CN" sz="1600" b="1" dirty="0">
                <a:latin typeface="宋体" pitchFamily="2" charset="-122"/>
                <a:ea typeface="宋体" pitchFamily="2" charset="-122"/>
              </a:rPr>
              <a:t>4</a:t>
            </a:r>
            <a:r>
              <a:rPr lang="en-US" altLang="zh-CN" sz="1600" b="1" dirty="0" smtClean="0">
                <a:latin typeface="宋体" pitchFamily="2" charset="-122"/>
                <a:ea typeface="宋体" pitchFamily="2" charset="-122"/>
              </a:rPr>
              <a:t>. </a:t>
            </a:r>
            <a:r>
              <a:rPr lang="zh-CN" altLang="en-US" sz="1600" b="1" dirty="0" smtClean="0">
                <a:latin typeface="宋体" pitchFamily="2" charset="-122"/>
                <a:ea typeface="宋体" pitchFamily="2" charset="-122"/>
              </a:rPr>
              <a:t>喷涂聚脲涂层透波性能分析及优化；</a:t>
            </a:r>
            <a:endParaRPr lang="en-US" altLang="zh-CN" sz="1600" b="1" dirty="0" smtClean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5143504" y="3448200"/>
            <a:ext cx="35719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altLang="zh-CN" sz="1600" b="1" dirty="0" smtClean="0">
                <a:latin typeface="宋体" pitchFamily="2" charset="-122"/>
                <a:ea typeface="宋体" pitchFamily="2" charset="-122"/>
              </a:rPr>
              <a:t>5. </a:t>
            </a:r>
            <a:r>
              <a:rPr lang="zh-CN" altLang="en-US" sz="1600" b="1" dirty="0" smtClean="0">
                <a:latin typeface="宋体" pitchFamily="2" charset="-122"/>
                <a:ea typeface="宋体" pitchFamily="2" charset="-122"/>
              </a:rPr>
              <a:t>复合材料层中复杂损伤对超声波传播的影响</a:t>
            </a:r>
            <a:endParaRPr lang="zh-CN" altLang="en-US" sz="1600" b="1" dirty="0"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97" name="直接箭头连接符 196"/>
          <p:cNvCxnSpPr/>
          <p:nvPr/>
        </p:nvCxnSpPr>
        <p:spPr>
          <a:xfrm>
            <a:off x="3974086" y="1372499"/>
            <a:ext cx="571504" cy="158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9" name="直接箭头连接符 198"/>
          <p:cNvCxnSpPr/>
          <p:nvPr/>
        </p:nvCxnSpPr>
        <p:spPr>
          <a:xfrm flipV="1">
            <a:off x="4223802" y="2427010"/>
            <a:ext cx="705388" cy="33603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1" name="直接箭头连接符 200"/>
          <p:cNvCxnSpPr/>
          <p:nvPr/>
        </p:nvCxnSpPr>
        <p:spPr>
          <a:xfrm>
            <a:off x="4240918" y="2775881"/>
            <a:ext cx="714380" cy="28518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3" name="直接箭头连接符 202"/>
          <p:cNvCxnSpPr/>
          <p:nvPr/>
        </p:nvCxnSpPr>
        <p:spPr>
          <a:xfrm>
            <a:off x="4318262" y="4429131"/>
            <a:ext cx="637036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59" idx="1"/>
            <a:endCxn id="58" idx="3"/>
          </p:cNvCxnSpPr>
          <p:nvPr/>
        </p:nvCxnSpPr>
        <p:spPr>
          <a:xfrm flipH="1">
            <a:off x="785786" y="3610276"/>
            <a:ext cx="2143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肘形连接符 62"/>
          <p:cNvCxnSpPr>
            <a:stCxn id="59" idx="3"/>
            <a:endCxn id="68" idx="1"/>
          </p:cNvCxnSpPr>
          <p:nvPr/>
        </p:nvCxnSpPr>
        <p:spPr>
          <a:xfrm>
            <a:off x="2411760" y="3610276"/>
            <a:ext cx="332401" cy="81885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肘形连接符 71"/>
          <p:cNvCxnSpPr>
            <a:stCxn id="59" idx="3"/>
            <a:endCxn id="69" idx="1"/>
          </p:cNvCxnSpPr>
          <p:nvPr/>
        </p:nvCxnSpPr>
        <p:spPr>
          <a:xfrm>
            <a:off x="2411760" y="3610276"/>
            <a:ext cx="339238" cy="196695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/>
          <p:cNvCxnSpPr>
            <a:stCxn id="62" idx="3"/>
          </p:cNvCxnSpPr>
          <p:nvPr/>
        </p:nvCxnSpPr>
        <p:spPr>
          <a:xfrm>
            <a:off x="4223802" y="2750176"/>
            <a:ext cx="731496" cy="8601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0" name="AutoShape 8"/>
          <p:cNvSpPr>
            <a:spLocks noChangeArrowheads="1"/>
          </p:cNvSpPr>
          <p:nvPr/>
        </p:nvSpPr>
        <p:spPr bwMode="gray">
          <a:xfrm>
            <a:off x="5000628" y="4216252"/>
            <a:ext cx="3929090" cy="5286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rnd">
            <a:solidFill>
              <a:schemeClr val="accent5"/>
            </a:solidFill>
            <a:prstDash val="sysDot"/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11" name="矩形 110"/>
          <p:cNvSpPr/>
          <p:nvPr/>
        </p:nvSpPr>
        <p:spPr>
          <a:xfrm>
            <a:off x="5214942" y="4244824"/>
            <a:ext cx="35719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altLang="zh-CN" sz="1600" b="1" dirty="0" smtClean="0">
                <a:latin typeface="宋体" pitchFamily="2" charset="-122"/>
                <a:ea typeface="宋体" pitchFamily="2" charset="-122"/>
              </a:rPr>
              <a:t>6. </a:t>
            </a:r>
            <a:r>
              <a:rPr lang="zh-CN" altLang="en-US" sz="1600" b="1" dirty="0" smtClean="0">
                <a:latin typeface="宋体" pitchFamily="2" charset="-122"/>
                <a:ea typeface="宋体" pitchFamily="2" charset="-122"/>
              </a:rPr>
              <a:t>集数据采集、存储、处理及显示于一体的软件系统；</a:t>
            </a:r>
            <a:endParaRPr lang="zh-CN" altLang="en-US" sz="1600" b="1" dirty="0"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12" name="直接箭头连接符 111"/>
          <p:cNvCxnSpPr/>
          <p:nvPr/>
        </p:nvCxnSpPr>
        <p:spPr>
          <a:xfrm>
            <a:off x="4318262" y="5577235"/>
            <a:ext cx="637036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3" name="AutoShape 8"/>
          <p:cNvSpPr>
            <a:spLocks noChangeArrowheads="1"/>
          </p:cNvSpPr>
          <p:nvPr/>
        </p:nvSpPr>
        <p:spPr bwMode="gray">
          <a:xfrm>
            <a:off x="5033810" y="5312916"/>
            <a:ext cx="3929090" cy="528638"/>
          </a:xfrm>
          <a:prstGeom prst="roundRect">
            <a:avLst>
              <a:gd name="adj" fmla="val 50000"/>
            </a:avLst>
          </a:prstGeom>
          <a:noFill/>
          <a:ln w="25400" cap="rnd">
            <a:solidFill>
              <a:srgbClr val="00B050"/>
            </a:solidFill>
            <a:prstDash val="sysDot"/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15" name="矩形 114"/>
          <p:cNvSpPr/>
          <p:nvPr/>
        </p:nvSpPr>
        <p:spPr>
          <a:xfrm>
            <a:off x="5254710" y="5284847"/>
            <a:ext cx="35719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altLang="zh-CN" sz="1600" b="1" dirty="0" smtClean="0">
                <a:latin typeface="宋体" pitchFamily="2" charset="-122"/>
                <a:ea typeface="宋体" pitchFamily="2" charset="-122"/>
              </a:rPr>
              <a:t>7. </a:t>
            </a:r>
            <a:r>
              <a:rPr lang="zh-CN" altLang="en-US" sz="1600" b="1" dirty="0" smtClean="0">
                <a:latin typeface="宋体" pitchFamily="2" charset="-122"/>
                <a:ea typeface="宋体" pitchFamily="2" charset="-122"/>
              </a:rPr>
              <a:t>厚壁复合压力容器在役条件下的实地检测</a:t>
            </a:r>
            <a:endParaRPr lang="zh-CN" altLang="en-US" sz="1600" b="1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29"/>
    </mc:Choice>
    <mc:Fallback xmlns="">
      <p:transition spd="slow" advTm="16029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6" y="1267224"/>
            <a:ext cx="3287584" cy="2961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" name="直接连接符 1"/>
          <p:cNvCxnSpPr/>
          <p:nvPr/>
        </p:nvCxnSpPr>
        <p:spPr>
          <a:xfrm>
            <a:off x="357158" y="714356"/>
            <a:ext cx="6429420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 txBox="1">
            <a:spLocks/>
          </p:cNvSpPr>
          <p:nvPr/>
        </p:nvSpPr>
        <p:spPr>
          <a:xfrm>
            <a:off x="357158" y="285728"/>
            <a:ext cx="7072362" cy="71438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 smtClean="0">
                <a:solidFill>
                  <a:srgbClr val="7030A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研究设想及初步成果（</a:t>
            </a:r>
            <a:r>
              <a:rPr lang="en-US" altLang="zh-CN" sz="2000" b="1" dirty="0" smtClean="0">
                <a:solidFill>
                  <a:srgbClr val="7030A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1</a:t>
            </a:r>
            <a:r>
              <a:rPr lang="zh-CN" altLang="en-US" sz="2000" b="1" dirty="0" smtClean="0">
                <a:solidFill>
                  <a:srgbClr val="7030A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）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uLnTx/>
              <a:uFillTx/>
              <a:latin typeface="宋体" pitchFamily="2" charset="-122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033" y="928670"/>
            <a:ext cx="36399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latin typeface="宋体" pitchFamily="2" charset="-122"/>
                <a:ea typeface="宋体" pitchFamily="2" charset="-122"/>
              </a:rPr>
              <a:t>1</a:t>
            </a:r>
            <a:r>
              <a:rPr lang="zh-CN" altLang="en-US" sz="1600" b="1" dirty="0" smtClean="0">
                <a:latin typeface="宋体" pitchFamily="2" charset="-122"/>
                <a:ea typeface="宋体" pitchFamily="2" charset="-122"/>
              </a:rPr>
              <a:t>厚壁复合管状结构的超声激励方式</a:t>
            </a:r>
            <a:endParaRPr lang="zh-CN" altLang="en-US" sz="16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000496" y="1500174"/>
            <a:ext cx="18573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[0/90]</a:t>
            </a:r>
            <a:r>
              <a:rPr lang="en-US" altLang="zh-CN" sz="8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5</a:t>
            </a:r>
            <a:endParaRPr lang="zh-CN" altLang="en-US" sz="8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72198" y="1500174"/>
            <a:ext cx="18573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[0/90/45/-45]</a:t>
            </a:r>
            <a:r>
              <a:rPr lang="en-US" altLang="zh-CN" sz="8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s</a:t>
            </a:r>
            <a:endParaRPr lang="zh-CN" altLang="en-US" sz="8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14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138" y="4005064"/>
            <a:ext cx="3562914" cy="2650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1768173"/>
              </p:ext>
            </p:extLst>
          </p:nvPr>
        </p:nvGraphicFramePr>
        <p:xfrm>
          <a:off x="5652120" y="1014717"/>
          <a:ext cx="3050632" cy="26834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1" name="Visio" r:id="rId5" imgW="7324949" imgH="6442486" progId="Visio.Drawing.11">
                  <p:embed/>
                </p:oleObj>
              </mc:Choice>
              <mc:Fallback>
                <p:oleObj name="Visio" r:id="rId5" imgW="7324949" imgH="6442486" progId="Visio.Drawing.11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120" y="1014717"/>
                        <a:ext cx="3050632" cy="26834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4410745"/>
              </p:ext>
            </p:extLst>
          </p:nvPr>
        </p:nvGraphicFramePr>
        <p:xfrm>
          <a:off x="4929190" y="4120108"/>
          <a:ext cx="4251143" cy="242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2" name="Visio" r:id="rId7" imgW="7662806" imgH="3539938" progId="Visio.Drawing.11">
                  <p:embed/>
                </p:oleObj>
              </mc:Choice>
              <mc:Fallback>
                <p:oleObj name="Visio" r:id="rId7" imgW="7662806" imgH="3539938" progId="Visio.Drawing.11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9190" y="4120108"/>
                        <a:ext cx="4251143" cy="2420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8"/>
          <p:cNvSpPr/>
          <p:nvPr/>
        </p:nvSpPr>
        <p:spPr>
          <a:xfrm>
            <a:off x="3222690" y="1340768"/>
            <a:ext cx="235742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涂层：</a:t>
            </a:r>
            <a:r>
              <a:rPr lang="en-US" altLang="zh-CN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</a:p>
          <a:p>
            <a:r>
              <a:rPr lang="zh-CN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聚脲</a:t>
            </a:r>
            <a:endParaRPr lang="en-US" altLang="zh-CN" dirty="0" smtClean="0">
              <a:solidFill>
                <a:prstClr val="black"/>
              </a:solidFill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  <a:p>
            <a:r>
              <a:rPr lang="zh-CN" altLang="en-US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复合材料层：</a:t>
            </a:r>
            <a:endParaRPr lang="en-US" altLang="zh-CN" b="1" dirty="0">
              <a:solidFill>
                <a:prstClr val="black"/>
              </a:solidFill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碳纤维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增强复合材料</a:t>
            </a:r>
            <a:endParaRPr lang="en-US" altLang="zh-CN" dirty="0">
              <a:solidFill>
                <a:prstClr val="black"/>
              </a:solidFill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  <a:p>
            <a:r>
              <a:rPr lang="en-GB" altLang="zh-CN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[</a:t>
            </a:r>
            <a:r>
              <a:rPr lang="en-US" altLang="zh-CN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lang="en-GB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90</a:t>
            </a:r>
            <a:r>
              <a:rPr lang="en-GB" altLang="zh-CN" baseline="30000" dirty="0">
                <a:solidFill>
                  <a:prstClr val="black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°</a:t>
            </a:r>
            <a:r>
              <a:rPr lang="en-GB" altLang="zh-CN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3</a:t>
            </a:r>
            <a:r>
              <a:rPr lang="en-GB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/30</a:t>
            </a:r>
            <a:r>
              <a:rPr lang="en-GB" altLang="zh-CN" baseline="30000" dirty="0">
                <a:solidFill>
                  <a:prstClr val="black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°</a:t>
            </a:r>
            <a:r>
              <a:rPr lang="en-GB" altLang="zh-CN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3</a:t>
            </a:r>
            <a:r>
              <a:rPr lang="en-GB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/90</a:t>
            </a:r>
            <a:r>
              <a:rPr lang="en-GB" altLang="zh-CN" baseline="30000" dirty="0">
                <a:solidFill>
                  <a:prstClr val="black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°</a:t>
            </a:r>
            <a:r>
              <a:rPr lang="en-GB" altLang="zh-CN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3</a:t>
            </a:r>
            <a:r>
              <a:rPr lang="en-GB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]</a:t>
            </a:r>
            <a:r>
              <a:rPr lang="en-GB" altLang="zh-CN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s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endParaRPr lang="en-US" altLang="zh-CN" dirty="0" smtClean="0">
              <a:solidFill>
                <a:prstClr val="black"/>
              </a:solidFill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  <a:p>
            <a:r>
              <a:rPr lang="zh-CN" altLang="en-US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内</a:t>
            </a:r>
            <a:r>
              <a:rPr lang="zh-CN" altLang="en-US" b="1" dirty="0">
                <a:solidFill>
                  <a:prstClr val="black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衬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lang="zh-CN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：</a:t>
            </a:r>
            <a:endParaRPr lang="en-US" altLang="zh-CN" dirty="0" smtClean="0">
              <a:solidFill>
                <a:prstClr val="black"/>
              </a:solidFill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钢</a:t>
            </a:r>
            <a:endParaRPr lang="zh-CN" altLang="en-US" dirty="0">
              <a:solidFill>
                <a:prstClr val="black"/>
              </a:solidFill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402"/>
    </mc:Choice>
    <mc:Fallback xmlns="">
      <p:transition spd="slow" advTm="85402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00174"/>
            <a:ext cx="4353669" cy="3573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图片 29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66317" y="754899"/>
            <a:ext cx="2640522" cy="2427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" name="直接连接符 1"/>
          <p:cNvCxnSpPr/>
          <p:nvPr/>
        </p:nvCxnSpPr>
        <p:spPr>
          <a:xfrm>
            <a:off x="357158" y="714356"/>
            <a:ext cx="6429420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 txBox="1">
            <a:spLocks/>
          </p:cNvSpPr>
          <p:nvPr/>
        </p:nvSpPr>
        <p:spPr>
          <a:xfrm>
            <a:off x="357158" y="285728"/>
            <a:ext cx="7072362" cy="71438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 smtClean="0">
                <a:solidFill>
                  <a:srgbClr val="7030A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研究设想及初步成果（</a:t>
            </a:r>
            <a:r>
              <a:rPr lang="en-US" altLang="zh-CN" sz="2000" b="1" dirty="0" smtClean="0">
                <a:solidFill>
                  <a:srgbClr val="7030A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2</a:t>
            </a:r>
            <a:r>
              <a:rPr lang="zh-CN" altLang="en-US" sz="2000" b="1" dirty="0" smtClean="0">
                <a:solidFill>
                  <a:srgbClr val="7030A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）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uLnTx/>
              <a:uFillTx/>
              <a:latin typeface="宋体" pitchFamily="2" charset="-122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034" y="928670"/>
            <a:ext cx="407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latin typeface="宋体" pitchFamily="2" charset="-122"/>
                <a:ea typeface="宋体" pitchFamily="2" charset="-122"/>
              </a:rPr>
              <a:t>2. </a:t>
            </a:r>
            <a:r>
              <a:rPr lang="zh-CN" altLang="en-US" sz="1600" b="1" dirty="0" smtClean="0">
                <a:latin typeface="宋体" pitchFamily="2" charset="-122"/>
                <a:ea typeface="宋体" pitchFamily="2" charset="-122"/>
              </a:rPr>
              <a:t>多通道接触式水耦合超声探头装置</a:t>
            </a:r>
            <a:endParaRPr lang="zh-CN" altLang="en-US" sz="16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28794" y="1500174"/>
            <a:ext cx="18573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单向碳纤维增强</a:t>
            </a:r>
            <a:endParaRPr lang="zh-CN" altLang="en-US" sz="11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00496" y="1500174"/>
            <a:ext cx="18573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[0/90]</a:t>
            </a:r>
            <a:r>
              <a:rPr lang="en-US" altLang="zh-CN" sz="8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5</a:t>
            </a:r>
            <a:endParaRPr lang="zh-CN" altLang="en-US" sz="8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72198" y="1500174"/>
            <a:ext cx="18573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[0/90/45/-45]</a:t>
            </a:r>
            <a:r>
              <a:rPr lang="en-US" altLang="zh-CN" sz="8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s</a:t>
            </a:r>
            <a:endParaRPr lang="zh-CN" altLang="en-US" sz="8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687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3893339" y="1761784"/>
            <a:ext cx="1470749" cy="371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33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62324" y="5301209"/>
            <a:ext cx="2570116" cy="1224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矩形 27"/>
          <p:cNvSpPr/>
          <p:nvPr/>
        </p:nvSpPr>
        <p:spPr>
          <a:xfrm>
            <a:off x="6201499" y="6429648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一分多水管转换头</a:t>
            </a:r>
          </a:p>
        </p:txBody>
      </p:sp>
      <p:sp>
        <p:nvSpPr>
          <p:cNvPr id="31" name="矩形 30"/>
          <p:cNvSpPr/>
          <p:nvPr/>
        </p:nvSpPr>
        <p:spPr>
          <a:xfrm>
            <a:off x="3786182" y="630002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水腔组件</a:t>
            </a:r>
          </a:p>
        </p:txBody>
      </p:sp>
      <p:sp>
        <p:nvSpPr>
          <p:cNvPr id="29" name="矩形 28"/>
          <p:cNvSpPr/>
          <p:nvPr/>
        </p:nvSpPr>
        <p:spPr>
          <a:xfrm>
            <a:off x="6232580" y="308666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校准装置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11560" y="5517232"/>
            <a:ext cx="2304256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目前正在制造过程中</a:t>
            </a:r>
            <a:endParaRPr lang="zh-CN" alt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270" y="3217974"/>
            <a:ext cx="2601858" cy="3054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直接箭头连接符 14"/>
          <p:cNvCxnSpPr/>
          <p:nvPr/>
        </p:nvCxnSpPr>
        <p:spPr>
          <a:xfrm>
            <a:off x="2267744" y="3429000"/>
            <a:ext cx="1080120" cy="8224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2857488" y="2132856"/>
            <a:ext cx="3214710" cy="15121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5" y="3739820"/>
            <a:ext cx="2962588" cy="1633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311"/>
    </mc:Choice>
    <mc:Fallback xmlns="">
      <p:transition spd="slow" advTm="85311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57158" y="714356"/>
            <a:ext cx="6429420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 txBox="1">
            <a:spLocks/>
          </p:cNvSpPr>
          <p:nvPr/>
        </p:nvSpPr>
        <p:spPr>
          <a:xfrm>
            <a:off x="357158" y="285728"/>
            <a:ext cx="7072362" cy="71438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 smtClean="0">
                <a:solidFill>
                  <a:srgbClr val="7030A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研究设想及初步成果（</a:t>
            </a:r>
            <a:r>
              <a:rPr lang="en-US" altLang="zh-CN" sz="2000" b="1" dirty="0" smtClean="0">
                <a:solidFill>
                  <a:srgbClr val="7030A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3</a:t>
            </a:r>
            <a:r>
              <a:rPr lang="zh-CN" altLang="en-US" sz="2000" b="1" dirty="0" smtClean="0">
                <a:solidFill>
                  <a:srgbClr val="7030A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）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uLnTx/>
              <a:uFillTx/>
              <a:latin typeface="宋体" pitchFamily="2" charset="-122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034" y="928670"/>
            <a:ext cx="5440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latin typeface="宋体" pitchFamily="2" charset="-122"/>
                <a:ea typeface="宋体" pitchFamily="2" charset="-122"/>
              </a:rPr>
              <a:t>3. </a:t>
            </a:r>
            <a:r>
              <a:rPr lang="zh-CN" altLang="en-US" sz="1600" b="1" dirty="0" smtClean="0">
                <a:latin typeface="宋体" pitchFamily="2" charset="-122"/>
                <a:ea typeface="宋体" pitchFamily="2" charset="-122"/>
              </a:rPr>
              <a:t>厚壁复合管状结构的信号分析与损伤识别</a:t>
            </a:r>
            <a:r>
              <a:rPr lang="en-US" altLang="zh-CN" sz="1600" b="1" dirty="0" smtClean="0">
                <a:latin typeface="宋体" pitchFamily="2" charset="-122"/>
                <a:ea typeface="宋体" pitchFamily="2" charset="-122"/>
              </a:rPr>
              <a:t>-</a:t>
            </a:r>
            <a:r>
              <a:rPr lang="zh-CN" altLang="en-US" sz="1600" b="1" dirty="0" smtClean="0">
                <a:latin typeface="宋体" pitchFamily="2" charset="-122"/>
                <a:ea typeface="宋体" pitchFamily="2" charset="-122"/>
              </a:rPr>
              <a:t>小波变换</a:t>
            </a:r>
            <a:endParaRPr lang="zh-CN" altLang="en-US" sz="16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28794" y="1500174"/>
            <a:ext cx="18573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单向碳纤维增强</a:t>
            </a:r>
            <a:endParaRPr lang="zh-CN" altLang="en-US" sz="11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00496" y="1500174"/>
            <a:ext cx="18573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[0/90]</a:t>
            </a:r>
            <a:r>
              <a:rPr lang="en-US" altLang="zh-CN" sz="8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5</a:t>
            </a:r>
            <a:endParaRPr lang="zh-CN" altLang="en-US" sz="8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72198" y="1500174"/>
            <a:ext cx="18573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[0/90/45/-45]</a:t>
            </a:r>
            <a:r>
              <a:rPr lang="en-US" altLang="zh-CN" sz="8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s</a:t>
            </a:r>
            <a:endParaRPr lang="zh-CN" altLang="en-US" sz="8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687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7" name="Picture 5" descr="gabor and morlet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9" r="7080"/>
          <a:stretch>
            <a:fillRect/>
          </a:stretch>
        </p:blipFill>
        <p:spPr bwMode="auto">
          <a:xfrm>
            <a:off x="495296" y="1340768"/>
            <a:ext cx="3505200" cy="1933575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365" y="3318931"/>
            <a:ext cx="6009666" cy="3200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Box 8"/>
          <p:cNvSpPr txBox="1">
            <a:spLocks noChangeArrowheads="1"/>
          </p:cNvSpPr>
          <p:nvPr/>
        </p:nvSpPr>
        <p:spPr bwMode="auto">
          <a:xfrm>
            <a:off x="480408" y="3717032"/>
            <a:ext cx="2383353" cy="1077218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sz="1600" b="0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与</a:t>
            </a:r>
            <a:r>
              <a:rPr lang="en-US" altLang="zh-CN" sz="1600" b="0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Morlet</a:t>
            </a:r>
            <a:r>
              <a:rPr lang="zh-CN" altLang="en-US" sz="1600" b="0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小波相比，</a:t>
            </a:r>
            <a:endParaRPr lang="en-US" altLang="zh-CN" sz="1600" b="0" dirty="0" smtClean="0">
              <a:solidFill>
                <a:srgbClr val="000000"/>
              </a:solidFill>
              <a:latin typeface="Times New Roman" pitchFamily="18" charset="0"/>
              <a:ea typeface="楷体_GB2312" pitchFamily="49" charset="-122"/>
            </a:endParaRP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b="0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Gabor</a:t>
            </a:r>
            <a:r>
              <a:rPr lang="zh-CN" altLang="en-US" sz="1600" b="0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小波时间分辨率高，</a:t>
            </a:r>
            <a:endParaRPr lang="en-US" altLang="zh-CN" sz="1600" b="0" dirty="0" smtClean="0">
              <a:solidFill>
                <a:srgbClr val="000000"/>
              </a:solidFill>
              <a:latin typeface="Times New Roman" pitchFamily="18" charset="0"/>
              <a:ea typeface="楷体_GB2312" pitchFamily="49" charset="-122"/>
            </a:endParaRP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sz="1600" b="0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而频率分辨率低。</a:t>
            </a:r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7338212"/>
              </p:ext>
            </p:extLst>
          </p:nvPr>
        </p:nvGraphicFramePr>
        <p:xfrm>
          <a:off x="4277828" y="1854116"/>
          <a:ext cx="4824536" cy="71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8" name="Equation" r:id="rId5" imgW="3035300" imgH="444500" progId="Equation.DSMT4">
                  <p:embed/>
                </p:oleObj>
              </mc:Choice>
              <mc:Fallback>
                <p:oleObj name="Equation" r:id="rId5" imgW="3035300" imgH="444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7828" y="1854116"/>
                        <a:ext cx="4824536" cy="7108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矩形 22"/>
          <p:cNvSpPr/>
          <p:nvPr/>
        </p:nvSpPr>
        <p:spPr>
          <a:xfrm>
            <a:off x="4283968" y="1484784"/>
            <a:ext cx="5544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Gabor </a:t>
            </a:r>
            <a:r>
              <a:rPr lang="zh-CN" altLang="en-US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小波函数</a:t>
            </a:r>
            <a:endParaRPr lang="zh-CN" altLang="en-US" b="1" dirty="0">
              <a:solidFill>
                <a:prstClr val="black"/>
              </a:solidFill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193"/>
    </mc:Choice>
    <mc:Fallback xmlns="">
      <p:transition spd="slow" advTm="107193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57158" y="714356"/>
            <a:ext cx="6429420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 txBox="1">
            <a:spLocks/>
          </p:cNvSpPr>
          <p:nvPr/>
        </p:nvSpPr>
        <p:spPr>
          <a:xfrm>
            <a:off x="357158" y="285728"/>
            <a:ext cx="7072362" cy="71438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 smtClean="0">
                <a:solidFill>
                  <a:srgbClr val="7030A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研究设想及初步成果（</a:t>
            </a:r>
            <a:r>
              <a:rPr lang="en-US" altLang="zh-CN" sz="2000" b="1" dirty="0" smtClean="0">
                <a:solidFill>
                  <a:srgbClr val="7030A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3</a:t>
            </a:r>
            <a:r>
              <a:rPr lang="zh-CN" altLang="en-US" sz="2000" b="1" dirty="0" smtClean="0">
                <a:solidFill>
                  <a:srgbClr val="7030A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）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uLnTx/>
              <a:uFillTx/>
              <a:latin typeface="宋体" pitchFamily="2" charset="-122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034" y="928670"/>
            <a:ext cx="6500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latin typeface="宋体" pitchFamily="2" charset="-122"/>
                <a:ea typeface="宋体" pitchFamily="2" charset="-122"/>
              </a:rPr>
              <a:t>3. </a:t>
            </a:r>
            <a:r>
              <a:rPr lang="zh-CN" altLang="en-US" sz="1600" b="1" dirty="0" smtClean="0">
                <a:latin typeface="宋体" pitchFamily="2" charset="-122"/>
                <a:ea typeface="宋体" pitchFamily="2" charset="-122"/>
              </a:rPr>
              <a:t>厚壁复合管状结构的信号分析与损伤识别</a:t>
            </a:r>
            <a:r>
              <a:rPr lang="en-US" altLang="zh-CN" sz="1600" b="1" dirty="0" smtClean="0">
                <a:latin typeface="宋体" pitchFamily="2" charset="-122"/>
                <a:ea typeface="宋体" pitchFamily="2" charset="-122"/>
              </a:rPr>
              <a:t>-</a:t>
            </a:r>
            <a:r>
              <a:rPr lang="zh-CN" altLang="en-US" sz="1600" b="1" dirty="0" smtClean="0">
                <a:latin typeface="宋体" pitchFamily="2" charset="-122"/>
                <a:ea typeface="宋体" pitchFamily="2" charset="-122"/>
              </a:rPr>
              <a:t>复合材料层内损伤识别</a:t>
            </a:r>
            <a:endParaRPr lang="zh-CN" altLang="en-US" sz="16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28794" y="1500174"/>
            <a:ext cx="18573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单向碳纤维增强</a:t>
            </a:r>
            <a:endParaRPr lang="zh-CN" altLang="en-US" sz="11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00496" y="1500174"/>
            <a:ext cx="18573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[0/90]</a:t>
            </a:r>
            <a:r>
              <a:rPr lang="en-US" altLang="zh-CN" sz="8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5</a:t>
            </a:r>
            <a:endParaRPr lang="zh-CN" altLang="en-US" sz="8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72198" y="1500174"/>
            <a:ext cx="18573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[0/90/45/-45]</a:t>
            </a:r>
            <a:r>
              <a:rPr lang="en-US" altLang="zh-CN" sz="8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s</a:t>
            </a:r>
            <a:endParaRPr lang="zh-CN" altLang="en-US" sz="8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687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8" name="Picture 2" descr="compare_cracks_denoised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27" y="1301166"/>
            <a:ext cx="2226741" cy="364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" descr="compare_cracks_CWT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301167"/>
            <a:ext cx="2226741" cy="364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crack_CFRP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558" y="4908762"/>
            <a:ext cx="605989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178352"/>
              </p:ext>
            </p:extLst>
          </p:nvPr>
        </p:nvGraphicFramePr>
        <p:xfrm>
          <a:off x="4929190" y="1412776"/>
          <a:ext cx="3918839" cy="3368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8599"/>
                <a:gridCol w="1152128"/>
                <a:gridCol w="1008112"/>
              </a:tblGrid>
              <a:tr h="37423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Tested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Real</a:t>
                      </a:r>
                    </a:p>
                  </a:txBody>
                  <a:tcPr anchor="ctr"/>
                </a:tc>
              </a:tr>
              <a:tr h="374231">
                <a:tc rowSpan="4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Location(</a:t>
                      </a:r>
                      <a:r>
                        <a:rPr lang="en-US" altLang="zh-CN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x,y</a:t>
                      </a:r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(cm)</a:t>
                      </a:r>
                      <a:endParaRPr lang="zh-CN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(36, 3.5 ) 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(36, 3.5)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374231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( 49, 4.5 )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(50, 4.5)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374231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(66, 5.5 ) 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(66, 5 )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374231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(80, 3 )</a:t>
                      </a:r>
                      <a:endParaRPr lang="zh-CN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(79, 2.5)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374231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Size(cm)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374231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374231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374231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99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617"/>
    </mc:Choice>
    <mc:Fallback xmlns="">
      <p:transition spd="slow" advTm="53617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57158" y="714356"/>
            <a:ext cx="6429420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 txBox="1">
            <a:spLocks/>
          </p:cNvSpPr>
          <p:nvPr/>
        </p:nvSpPr>
        <p:spPr>
          <a:xfrm>
            <a:off x="357158" y="285728"/>
            <a:ext cx="7072362" cy="71438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 smtClean="0">
                <a:solidFill>
                  <a:srgbClr val="7030A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研究设想及初步成果（</a:t>
            </a:r>
            <a:r>
              <a:rPr lang="en-US" altLang="zh-CN" sz="2000" b="1" dirty="0" smtClean="0">
                <a:solidFill>
                  <a:srgbClr val="7030A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3</a:t>
            </a:r>
            <a:r>
              <a:rPr lang="zh-CN" altLang="en-US" sz="2000" b="1" dirty="0" smtClean="0">
                <a:solidFill>
                  <a:srgbClr val="7030A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）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uLnTx/>
              <a:uFillTx/>
              <a:latin typeface="宋体" pitchFamily="2" charset="-122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034" y="928670"/>
            <a:ext cx="6736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latin typeface="宋体" pitchFamily="2" charset="-122"/>
                <a:ea typeface="宋体" pitchFamily="2" charset="-122"/>
              </a:rPr>
              <a:t>3. </a:t>
            </a:r>
            <a:r>
              <a:rPr lang="zh-CN" altLang="en-US" sz="1600" b="1" dirty="0" smtClean="0">
                <a:latin typeface="宋体" pitchFamily="2" charset="-122"/>
                <a:ea typeface="宋体" pitchFamily="2" charset="-122"/>
              </a:rPr>
              <a:t>厚壁复合管状结构的信号分析与损伤识别</a:t>
            </a:r>
            <a:r>
              <a:rPr lang="en-US" altLang="zh-CN" sz="1600" b="1" dirty="0" smtClean="0">
                <a:latin typeface="宋体" pitchFamily="2" charset="-122"/>
                <a:ea typeface="宋体" pitchFamily="2" charset="-122"/>
              </a:rPr>
              <a:t>-</a:t>
            </a:r>
            <a:r>
              <a:rPr lang="zh-CN" altLang="en-US" sz="1600" b="1" dirty="0" smtClean="0">
                <a:latin typeface="宋体" pitchFamily="2" charset="-122"/>
                <a:ea typeface="宋体" pitchFamily="2" charset="-122"/>
              </a:rPr>
              <a:t>复合材料</a:t>
            </a:r>
            <a:r>
              <a:rPr lang="en-US" altLang="zh-CN" sz="1600" b="1" dirty="0" smtClean="0">
                <a:latin typeface="宋体" pitchFamily="2" charset="-122"/>
                <a:ea typeface="宋体" pitchFamily="2" charset="-122"/>
              </a:rPr>
              <a:t>-</a:t>
            </a:r>
            <a:r>
              <a:rPr lang="zh-CN" altLang="en-US" sz="1600" b="1" dirty="0" smtClean="0">
                <a:latin typeface="宋体" pitchFamily="2" charset="-122"/>
                <a:ea typeface="宋体" pitchFamily="2" charset="-122"/>
              </a:rPr>
              <a:t>钢界面脱粘识别</a:t>
            </a:r>
            <a:endParaRPr lang="zh-CN" altLang="en-US" sz="16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28794" y="1500174"/>
            <a:ext cx="18573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单向碳纤维增强</a:t>
            </a:r>
            <a:endParaRPr lang="zh-CN" altLang="en-US" sz="11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00496" y="1500174"/>
            <a:ext cx="18573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[0/90]</a:t>
            </a:r>
            <a:r>
              <a:rPr lang="en-US" altLang="zh-CN" sz="8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5</a:t>
            </a:r>
            <a:endParaRPr lang="zh-CN" altLang="en-US" sz="8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72198" y="1500174"/>
            <a:ext cx="18573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[0/90/45/-45]</a:t>
            </a:r>
            <a:r>
              <a:rPr lang="en-US" altLang="zh-CN" sz="8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s</a:t>
            </a:r>
            <a:endParaRPr lang="zh-CN" altLang="en-US" sz="8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687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3199473"/>
              </p:ext>
            </p:extLst>
          </p:nvPr>
        </p:nvGraphicFramePr>
        <p:xfrm>
          <a:off x="333919" y="1500174"/>
          <a:ext cx="4554868" cy="3262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8" name="Visio" r:id="rId3" imgW="10487697" imgH="6556114" progId="Visio.Drawing.11">
                  <p:embed/>
                </p:oleObj>
              </mc:Choice>
              <mc:Fallback>
                <p:oleObj name="Visio" r:id="rId3" imgW="10487697" imgH="655611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919" y="1500174"/>
                        <a:ext cx="4554868" cy="326227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3" descr="Rwmc_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794" y="4780089"/>
            <a:ext cx="7243216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314913"/>
              </p:ext>
            </p:extLst>
          </p:nvPr>
        </p:nvGraphicFramePr>
        <p:xfrm>
          <a:off x="5118837" y="2148246"/>
          <a:ext cx="3918839" cy="1122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8599"/>
                <a:gridCol w="1152128"/>
                <a:gridCol w="1008112"/>
              </a:tblGrid>
              <a:tr h="374231">
                <a:tc>
                  <a:txBody>
                    <a:bodyPr/>
                    <a:lstStyle/>
                    <a:p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</a:t>
                      </a:r>
                    </a:p>
                  </a:txBody>
                  <a:tcPr anchor="ctr"/>
                </a:tc>
              </a:tr>
              <a:tr h="374231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Location(x)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(cm)</a:t>
                      </a:r>
                      <a:endParaRPr lang="zh-CN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20 -35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20 -40 </a:t>
                      </a:r>
                    </a:p>
                  </a:txBody>
                  <a:tcPr anchor="ctr"/>
                </a:tc>
              </a:tr>
              <a:tr h="374231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63- 84</a:t>
                      </a:r>
                      <a:endParaRPr lang="zh-CN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60- 80</a:t>
                      </a:r>
                      <a:endParaRPr lang="zh-CN" altLang="en-US" sz="16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114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55"/>
    </mc:Choice>
    <mc:Fallback xmlns="">
      <p:transition spd="slow" advTm="23655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57158" y="714356"/>
            <a:ext cx="6429420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 txBox="1">
            <a:spLocks/>
          </p:cNvSpPr>
          <p:nvPr/>
        </p:nvSpPr>
        <p:spPr>
          <a:xfrm>
            <a:off x="357158" y="285728"/>
            <a:ext cx="7072362" cy="71438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 smtClean="0">
                <a:solidFill>
                  <a:srgbClr val="7030A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研究设想及初步成果（</a:t>
            </a:r>
            <a:r>
              <a:rPr lang="en-US" altLang="zh-CN" sz="2000" b="1" dirty="0" smtClean="0">
                <a:solidFill>
                  <a:srgbClr val="7030A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3</a:t>
            </a:r>
            <a:r>
              <a:rPr lang="zh-CN" altLang="en-US" sz="2000" b="1" dirty="0" smtClean="0">
                <a:solidFill>
                  <a:srgbClr val="7030A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）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uLnTx/>
              <a:uFillTx/>
              <a:latin typeface="宋体" pitchFamily="2" charset="-122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034" y="928670"/>
            <a:ext cx="6736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latin typeface="宋体" pitchFamily="2" charset="-122"/>
                <a:ea typeface="宋体" pitchFamily="2" charset="-122"/>
              </a:rPr>
              <a:t>3. </a:t>
            </a:r>
            <a:r>
              <a:rPr lang="zh-CN" altLang="en-US" sz="1600" b="1" dirty="0" smtClean="0">
                <a:latin typeface="宋体" pitchFamily="2" charset="-122"/>
                <a:ea typeface="宋体" pitchFamily="2" charset="-122"/>
              </a:rPr>
              <a:t>厚壁复合管状结构的信号分析与损伤识别</a:t>
            </a:r>
            <a:r>
              <a:rPr lang="en-US" altLang="zh-CN" sz="1600" b="1" dirty="0" smtClean="0">
                <a:latin typeface="宋体" pitchFamily="2" charset="-122"/>
                <a:ea typeface="宋体" pitchFamily="2" charset="-122"/>
              </a:rPr>
              <a:t>-</a:t>
            </a:r>
            <a:r>
              <a:rPr lang="zh-CN" altLang="en-US" sz="1600" b="1" dirty="0" smtClean="0">
                <a:latin typeface="宋体" pitchFamily="2" charset="-122"/>
                <a:ea typeface="宋体" pitchFamily="2" charset="-122"/>
              </a:rPr>
              <a:t>钢内衬厚度测算</a:t>
            </a:r>
            <a:endParaRPr lang="zh-CN" altLang="en-US" sz="16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28794" y="1500174"/>
            <a:ext cx="18573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单向碳纤维增强</a:t>
            </a:r>
            <a:endParaRPr lang="zh-CN" altLang="en-US" sz="11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00496" y="1500174"/>
            <a:ext cx="18573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[0/90]</a:t>
            </a:r>
            <a:r>
              <a:rPr lang="en-US" altLang="zh-CN" sz="8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5</a:t>
            </a:r>
            <a:endParaRPr lang="zh-CN" altLang="en-US" sz="8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72198" y="1500174"/>
            <a:ext cx="18573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[0/90/45/-45]</a:t>
            </a:r>
            <a:r>
              <a:rPr lang="en-US" altLang="zh-CN" sz="8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s</a:t>
            </a:r>
            <a:endParaRPr lang="zh-CN" altLang="en-US" sz="8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687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2" name="Picture 2" descr="H_steeel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002" y="4531631"/>
            <a:ext cx="7128792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58" y="1253496"/>
            <a:ext cx="4778193" cy="332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5610378"/>
              </p:ext>
            </p:extLst>
          </p:nvPr>
        </p:nvGraphicFramePr>
        <p:xfrm>
          <a:off x="5528331" y="1630979"/>
          <a:ext cx="1430337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04" name="Equation" r:id="rId5" imgW="533160" imgH="380880" progId="Equation.DSMT4">
                  <p:embed/>
                </p:oleObj>
              </mc:Choice>
              <mc:Fallback>
                <p:oleObj name="Equation" r:id="rId5" imgW="533160" imgH="380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8331" y="1630979"/>
                        <a:ext cx="1430337" cy="10096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5037231" y="3066349"/>
            <a:ext cx="3842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厚度范围：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18mm —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21.6 mm 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平均厚度：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20mm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25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96"/>
    </mc:Choice>
    <mc:Fallback xmlns="">
      <p:transition spd="slow" advTm="12996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57158" y="714356"/>
            <a:ext cx="6429420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 txBox="1">
            <a:spLocks/>
          </p:cNvSpPr>
          <p:nvPr/>
        </p:nvSpPr>
        <p:spPr>
          <a:xfrm>
            <a:off x="357158" y="285728"/>
            <a:ext cx="7072362" cy="71438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 smtClean="0">
                <a:solidFill>
                  <a:srgbClr val="7030A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研究设想及初步成果（</a:t>
            </a:r>
            <a:r>
              <a:rPr lang="en-US" altLang="zh-CN" sz="2000" b="1" dirty="0" smtClean="0">
                <a:solidFill>
                  <a:srgbClr val="7030A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4</a:t>
            </a:r>
            <a:r>
              <a:rPr lang="zh-CN" altLang="en-US" sz="2000" b="1" dirty="0" smtClean="0">
                <a:solidFill>
                  <a:srgbClr val="7030A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）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uLnTx/>
              <a:uFillTx/>
              <a:latin typeface="宋体" pitchFamily="2" charset="-122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928670"/>
            <a:ext cx="5643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latin typeface="宋体" pitchFamily="2" charset="-122"/>
                <a:ea typeface="宋体" pitchFamily="2" charset="-122"/>
              </a:rPr>
              <a:t>4.</a:t>
            </a:r>
            <a:r>
              <a:rPr lang="zh-CN" altLang="en-US" sz="1600" b="1" dirty="0">
                <a:latin typeface="宋体" pitchFamily="2" charset="-122"/>
                <a:ea typeface="宋体" pitchFamily="2" charset="-122"/>
              </a:rPr>
              <a:t>喷涂聚脲涂层超声透波性能分析及优化</a:t>
            </a:r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687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6" name="对象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7801056"/>
              </p:ext>
            </p:extLst>
          </p:nvPr>
        </p:nvGraphicFramePr>
        <p:xfrm>
          <a:off x="5724128" y="1101207"/>
          <a:ext cx="2931754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52" name="Equation" r:id="rId3" imgW="1574800" imgH="393700" progId="Equation.DSMT4">
                  <p:embed/>
                </p:oleObj>
              </mc:Choice>
              <mc:Fallback>
                <p:oleObj name="Equation" r:id="rId3" imgW="15748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128" y="1101207"/>
                        <a:ext cx="2931754" cy="7200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7" name="图片 46" descr="E:\Chen\气瓶检测\涂层测试\Ultrasonic2.tif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34158" y="1778438"/>
            <a:ext cx="2682258" cy="197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5668368" y="800053"/>
                <a:ext cx="171194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dirty="0" smtClean="0">
                    <a:solidFill>
                      <a:prstClr val="black"/>
                    </a:solidFill>
                    <a:latin typeface="Calibri"/>
                    <a:ea typeface="宋体"/>
                  </a:rPr>
                  <a:t>定义</a:t>
                </a:r>
                <a14:m>
                  <m:oMath xmlns:m="http://schemas.openxmlformats.org/officeDocument/2006/math">
                    <m:r>
                      <a:rPr lang="zh-CN" altLang="en-US" sz="2000">
                        <a:solidFill>
                          <a:prstClr val="black"/>
                        </a:solidFill>
                        <a:latin typeface="Cambria Math"/>
                        <a:ea typeface="宋体"/>
                      </a:rPr>
                      <m:t>透射率</m:t>
                    </m:r>
                    <m:sSub>
                      <m:sSubPr>
                        <m:ctrlP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/>
                            <a:ea typeface="宋体"/>
                          </a:rPr>
                        </m:ctrlPr>
                      </m:sSubPr>
                      <m:e>
                        <m:r>
                          <a:rPr lang="en-US" altLang="zh-CN" sz="2000">
                            <a:solidFill>
                              <a:prstClr val="black"/>
                            </a:solidFill>
                            <a:latin typeface="Cambria Math"/>
                            <a:ea typeface="宋体"/>
                          </a:rPr>
                          <m:t>𝑛</m:t>
                        </m:r>
                      </m:e>
                      <m:sub>
                        <m:r>
                          <a:rPr lang="en-US" altLang="zh-CN" sz="2000">
                            <a:solidFill>
                              <a:prstClr val="black"/>
                            </a:solidFill>
                            <a:latin typeface="Cambria Math"/>
                            <a:ea typeface="宋体"/>
                          </a:rPr>
                          <m:t>𝑡</m:t>
                        </m:r>
                      </m:sub>
                    </m:sSub>
                  </m:oMath>
                </a14:m>
                <a:endParaRPr lang="zh-CN" altLang="en-US" sz="2000" dirty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8368" y="800053"/>
                <a:ext cx="1711944" cy="400110"/>
              </a:xfrm>
              <a:prstGeom prst="rect">
                <a:avLst/>
              </a:prstGeom>
              <a:blipFill rotWithShape="1">
                <a:blip r:embed="rId6"/>
                <a:stretch>
                  <a:fillRect l="-3915" t="-12121" b="-2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244" y="3068960"/>
            <a:ext cx="4642751" cy="3246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8" name="组合 57"/>
          <p:cNvGrpSpPr/>
          <p:nvPr/>
        </p:nvGrpSpPr>
        <p:grpSpPr>
          <a:xfrm>
            <a:off x="91558" y="1226079"/>
            <a:ext cx="5416546" cy="1553814"/>
            <a:chOff x="174341" y="2261957"/>
            <a:chExt cx="8578045" cy="2390384"/>
          </a:xfrm>
        </p:grpSpPr>
        <p:sp>
          <p:nvSpPr>
            <p:cNvPr id="59" name="TextBox 58"/>
            <p:cNvSpPr txBox="1"/>
            <p:nvPr/>
          </p:nvSpPr>
          <p:spPr>
            <a:xfrm>
              <a:off x="779678" y="2276872"/>
              <a:ext cx="1008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/>
                  <a:cs typeface="Arial" panose="020B0604020202020204" pitchFamily="34" charset="0"/>
                </a:rPr>
                <a:t>A</a:t>
              </a:r>
              <a:r>
                <a:rPr kumimoji="0" lang="en-US" altLang="zh-C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 </a:t>
              </a:r>
              <a:r>
                <a: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组分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418764" y="2261957"/>
              <a:ext cx="1008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/>
                  <a:cs typeface="Arial" panose="020B0604020202020204" pitchFamily="34" charset="0"/>
                </a:rPr>
                <a:t>R</a:t>
              </a:r>
              <a:r>
                <a:rPr kumimoji="0" lang="en-US" altLang="zh-C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 </a:t>
              </a:r>
              <a:r>
                <a: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组分</a:t>
              </a:r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174341" y="2676982"/>
              <a:ext cx="8578045" cy="1975359"/>
              <a:chOff x="99658" y="2677653"/>
              <a:chExt cx="8578045" cy="1975359"/>
            </a:xfrm>
          </p:grpSpPr>
          <p:grpSp>
            <p:nvGrpSpPr>
              <p:cNvPr id="62" name="组合 61"/>
              <p:cNvGrpSpPr/>
              <p:nvPr/>
            </p:nvGrpSpPr>
            <p:grpSpPr>
              <a:xfrm>
                <a:off x="99658" y="2677653"/>
                <a:ext cx="6776598" cy="1975359"/>
                <a:chOff x="863744" y="2907964"/>
                <a:chExt cx="6475726" cy="1560291"/>
              </a:xfrm>
            </p:grpSpPr>
            <p:sp>
              <p:nvSpPr>
                <p:cNvPr id="65" name="任意多边形 64"/>
                <p:cNvSpPr/>
                <p:nvPr/>
              </p:nvSpPr>
              <p:spPr>
                <a:xfrm>
                  <a:off x="863744" y="2907964"/>
                  <a:ext cx="2263009" cy="1560291"/>
                </a:xfrm>
                <a:custGeom>
                  <a:avLst/>
                  <a:gdLst>
                    <a:gd name="connsiteX0" fmla="*/ 0 w 2263009"/>
                    <a:gd name="connsiteY0" fmla="*/ 260049 h 1560291"/>
                    <a:gd name="connsiteX1" fmla="*/ 260049 w 2263009"/>
                    <a:gd name="connsiteY1" fmla="*/ 0 h 1560291"/>
                    <a:gd name="connsiteX2" fmla="*/ 2002961 w 2263009"/>
                    <a:gd name="connsiteY2" fmla="*/ 0 h 1560291"/>
                    <a:gd name="connsiteX3" fmla="*/ 2263010 w 2263009"/>
                    <a:gd name="connsiteY3" fmla="*/ 260049 h 1560291"/>
                    <a:gd name="connsiteX4" fmla="*/ 2263009 w 2263009"/>
                    <a:gd name="connsiteY4" fmla="*/ 1300243 h 1560291"/>
                    <a:gd name="connsiteX5" fmla="*/ 2002960 w 2263009"/>
                    <a:gd name="connsiteY5" fmla="*/ 1560292 h 1560291"/>
                    <a:gd name="connsiteX6" fmla="*/ 260049 w 2263009"/>
                    <a:gd name="connsiteY6" fmla="*/ 1560291 h 1560291"/>
                    <a:gd name="connsiteX7" fmla="*/ 0 w 2263009"/>
                    <a:gd name="connsiteY7" fmla="*/ 1300242 h 1560291"/>
                    <a:gd name="connsiteX8" fmla="*/ 0 w 2263009"/>
                    <a:gd name="connsiteY8" fmla="*/ 260049 h 1560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63009" h="1560291">
                      <a:moveTo>
                        <a:pt x="0" y="260049"/>
                      </a:moveTo>
                      <a:cubicBezTo>
                        <a:pt x="0" y="116428"/>
                        <a:pt x="116428" y="0"/>
                        <a:pt x="260049" y="0"/>
                      </a:cubicBezTo>
                      <a:lnTo>
                        <a:pt x="2002961" y="0"/>
                      </a:lnTo>
                      <a:cubicBezTo>
                        <a:pt x="2146582" y="0"/>
                        <a:pt x="2263010" y="116428"/>
                        <a:pt x="2263010" y="260049"/>
                      </a:cubicBezTo>
                      <a:cubicBezTo>
                        <a:pt x="2263010" y="606780"/>
                        <a:pt x="2263009" y="953512"/>
                        <a:pt x="2263009" y="1300243"/>
                      </a:cubicBezTo>
                      <a:cubicBezTo>
                        <a:pt x="2263009" y="1443864"/>
                        <a:pt x="2146581" y="1560292"/>
                        <a:pt x="2002960" y="1560292"/>
                      </a:cubicBezTo>
                      <a:lnTo>
                        <a:pt x="260049" y="1560291"/>
                      </a:lnTo>
                      <a:cubicBezTo>
                        <a:pt x="116428" y="1560291"/>
                        <a:pt x="0" y="1443863"/>
                        <a:pt x="0" y="1300242"/>
                      </a:cubicBezTo>
                      <a:lnTo>
                        <a:pt x="0" y="260049"/>
                      </a:lnTo>
                      <a:close/>
                    </a:path>
                  </a:pathLst>
                </a:custGeom>
                <a:solidFill>
                  <a:srgbClr val="8064A2"/>
                </a:solidFill>
                <a:ln w="25400" cap="flat" cmpd="sng" algn="ctr">
                  <a:solidFill>
                    <a:srgbClr val="8064A2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spcFirstLastPara="0" vert="horz" wrap="square" lIns="96486" tIns="96486" rIns="96486" bIns="96486" numCol="1" spcCol="1270" anchor="ctr" anchorCtr="0">
                  <a:noAutofit/>
                </a:bodyPr>
                <a:lstStyle/>
                <a:p>
                  <a:pPr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zh-CN" altLang="zh-CN" sz="1200" kern="0" dirty="0">
                      <a:solidFill>
                        <a:prstClr val="white"/>
                      </a:solidFill>
                      <a:latin typeface="Calibri"/>
                      <a:ea typeface="宋体"/>
                    </a:rPr>
                    <a:t>多异氰酸酯</a:t>
                  </a:r>
                  <a:r>
                    <a:rPr lang="zh-CN" altLang="en-US" sz="1200" kern="0" dirty="0">
                      <a:solidFill>
                        <a:prstClr val="white"/>
                      </a:solidFill>
                      <a:latin typeface="Calibri"/>
                      <a:ea typeface="宋体"/>
                    </a:rPr>
                    <a:t>（</a:t>
                  </a:r>
                  <a:r>
                    <a:rPr lang="en-US" altLang="zh-CN" sz="1200" kern="0" dirty="0">
                      <a:solidFill>
                        <a:prstClr val="white"/>
                      </a:solidFill>
                      <a:latin typeface="Calibri"/>
                      <a:ea typeface="宋体"/>
                    </a:rPr>
                    <a:t>65%-75%</a:t>
                  </a:r>
                  <a:r>
                    <a:rPr lang="zh-CN" altLang="en-US" sz="1200" kern="0" dirty="0">
                      <a:solidFill>
                        <a:prstClr val="white"/>
                      </a:solidFill>
                      <a:latin typeface="Calibri"/>
                      <a:ea typeface="宋体"/>
                    </a:rPr>
                    <a:t>）</a:t>
                  </a:r>
                  <a:endParaRPr lang="en-US" altLang="zh-CN" sz="1200" kern="0" dirty="0">
                    <a:solidFill>
                      <a:prstClr val="white"/>
                    </a:solidFill>
                    <a:latin typeface="Calibri"/>
                    <a:ea typeface="宋体"/>
                  </a:endParaRPr>
                </a:p>
                <a:p>
                  <a:pPr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zh-CN" altLang="zh-CN" sz="1200" kern="0" dirty="0">
                      <a:solidFill>
                        <a:prstClr val="white"/>
                      </a:solidFill>
                      <a:latin typeface="Calibri"/>
                      <a:ea typeface="宋体"/>
                    </a:rPr>
                    <a:t>多元醇</a:t>
                  </a:r>
                  <a:r>
                    <a:rPr lang="zh-CN" altLang="en-US" sz="1200" kern="0" dirty="0">
                      <a:solidFill>
                        <a:prstClr val="white"/>
                      </a:solidFill>
                      <a:latin typeface="Calibri"/>
                      <a:ea typeface="宋体"/>
                    </a:rPr>
                    <a:t>（</a:t>
                  </a:r>
                  <a:r>
                    <a:rPr lang="en-US" altLang="zh-CN" sz="1200" kern="0" dirty="0">
                      <a:solidFill>
                        <a:prstClr val="white"/>
                      </a:solidFill>
                      <a:latin typeface="Calibri"/>
                      <a:ea typeface="宋体"/>
                    </a:rPr>
                    <a:t>25%-35%</a:t>
                  </a:r>
                  <a:r>
                    <a:rPr lang="zh-CN" altLang="en-US" sz="1200" kern="0" dirty="0">
                      <a:solidFill>
                        <a:prstClr val="white"/>
                      </a:solidFill>
                      <a:latin typeface="Calibri"/>
                      <a:ea typeface="宋体"/>
                    </a:rPr>
                    <a:t>）</a:t>
                  </a:r>
                </a:p>
              </p:txBody>
            </p:sp>
            <p:sp>
              <p:nvSpPr>
                <p:cNvPr id="66" name="任意多边形 65"/>
                <p:cNvSpPr/>
                <p:nvPr/>
              </p:nvSpPr>
              <p:spPr>
                <a:xfrm>
                  <a:off x="3158294" y="3575461"/>
                  <a:ext cx="225296" cy="225296"/>
                </a:xfrm>
                <a:custGeom>
                  <a:avLst/>
                  <a:gdLst>
                    <a:gd name="connsiteX0" fmla="*/ 29863 w 225296"/>
                    <a:gd name="connsiteY0" fmla="*/ 86153 h 225296"/>
                    <a:gd name="connsiteX1" fmla="*/ 86153 w 225296"/>
                    <a:gd name="connsiteY1" fmla="*/ 86153 h 225296"/>
                    <a:gd name="connsiteX2" fmla="*/ 86153 w 225296"/>
                    <a:gd name="connsiteY2" fmla="*/ 29863 h 225296"/>
                    <a:gd name="connsiteX3" fmla="*/ 139143 w 225296"/>
                    <a:gd name="connsiteY3" fmla="*/ 29863 h 225296"/>
                    <a:gd name="connsiteX4" fmla="*/ 139143 w 225296"/>
                    <a:gd name="connsiteY4" fmla="*/ 86153 h 225296"/>
                    <a:gd name="connsiteX5" fmla="*/ 195433 w 225296"/>
                    <a:gd name="connsiteY5" fmla="*/ 86153 h 225296"/>
                    <a:gd name="connsiteX6" fmla="*/ 195433 w 225296"/>
                    <a:gd name="connsiteY6" fmla="*/ 139143 h 225296"/>
                    <a:gd name="connsiteX7" fmla="*/ 139143 w 225296"/>
                    <a:gd name="connsiteY7" fmla="*/ 139143 h 225296"/>
                    <a:gd name="connsiteX8" fmla="*/ 139143 w 225296"/>
                    <a:gd name="connsiteY8" fmla="*/ 195433 h 225296"/>
                    <a:gd name="connsiteX9" fmla="*/ 86153 w 225296"/>
                    <a:gd name="connsiteY9" fmla="*/ 195433 h 225296"/>
                    <a:gd name="connsiteX10" fmla="*/ 86153 w 225296"/>
                    <a:gd name="connsiteY10" fmla="*/ 139143 h 225296"/>
                    <a:gd name="connsiteX11" fmla="*/ 29863 w 225296"/>
                    <a:gd name="connsiteY11" fmla="*/ 139143 h 225296"/>
                    <a:gd name="connsiteX12" fmla="*/ 29863 w 225296"/>
                    <a:gd name="connsiteY12" fmla="*/ 86153 h 225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25296" h="225296">
                      <a:moveTo>
                        <a:pt x="29863" y="86153"/>
                      </a:moveTo>
                      <a:lnTo>
                        <a:pt x="86153" y="86153"/>
                      </a:lnTo>
                      <a:lnTo>
                        <a:pt x="86153" y="29863"/>
                      </a:lnTo>
                      <a:lnTo>
                        <a:pt x="139143" y="29863"/>
                      </a:lnTo>
                      <a:lnTo>
                        <a:pt x="139143" y="86153"/>
                      </a:lnTo>
                      <a:lnTo>
                        <a:pt x="195433" y="86153"/>
                      </a:lnTo>
                      <a:lnTo>
                        <a:pt x="195433" y="139143"/>
                      </a:lnTo>
                      <a:lnTo>
                        <a:pt x="139143" y="139143"/>
                      </a:lnTo>
                      <a:lnTo>
                        <a:pt x="139143" y="195433"/>
                      </a:lnTo>
                      <a:lnTo>
                        <a:pt x="86153" y="195433"/>
                      </a:lnTo>
                      <a:lnTo>
                        <a:pt x="86153" y="139143"/>
                      </a:lnTo>
                      <a:lnTo>
                        <a:pt x="29863" y="139143"/>
                      </a:lnTo>
                      <a:lnTo>
                        <a:pt x="29863" y="86153"/>
                      </a:lnTo>
                      <a:close/>
                    </a:path>
                  </a:pathLst>
                </a:custGeom>
                <a:solidFill>
                  <a:srgbClr val="8064A2"/>
                </a:solidFill>
                <a:ln w="25400" cap="flat" cmpd="sng" algn="ctr">
                  <a:solidFill>
                    <a:srgbClr val="8064A2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spcFirstLastPara="0" vert="horz" wrap="square" lIns="29863" tIns="86153" rIns="29863" bIns="86153" numCol="1" spcCol="1270" anchor="ctr" anchorCtr="0">
                  <a:noAutofit/>
                </a:bodyPr>
                <a:lstStyle/>
                <a:p>
                  <a:pPr marL="0" marR="0" lvl="0" indent="0" algn="ctr" defTabSz="22225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5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/>
                    <a:cs typeface="+mn-cs"/>
                  </a:endParaRPr>
                </a:p>
              </p:txBody>
            </p:sp>
            <p:sp>
              <p:nvSpPr>
                <p:cNvPr id="67" name="任意多边形 66"/>
                <p:cNvSpPr/>
                <p:nvPr/>
              </p:nvSpPr>
              <p:spPr>
                <a:xfrm>
                  <a:off x="3415131" y="2925552"/>
                  <a:ext cx="2204065" cy="1525114"/>
                </a:xfrm>
                <a:custGeom>
                  <a:avLst/>
                  <a:gdLst>
                    <a:gd name="connsiteX0" fmla="*/ 0 w 2101029"/>
                    <a:gd name="connsiteY0" fmla="*/ 254186 h 1525114"/>
                    <a:gd name="connsiteX1" fmla="*/ 254186 w 2101029"/>
                    <a:gd name="connsiteY1" fmla="*/ 0 h 1525114"/>
                    <a:gd name="connsiteX2" fmla="*/ 1846843 w 2101029"/>
                    <a:gd name="connsiteY2" fmla="*/ 0 h 1525114"/>
                    <a:gd name="connsiteX3" fmla="*/ 2101029 w 2101029"/>
                    <a:gd name="connsiteY3" fmla="*/ 254186 h 1525114"/>
                    <a:gd name="connsiteX4" fmla="*/ 2101029 w 2101029"/>
                    <a:gd name="connsiteY4" fmla="*/ 1270928 h 1525114"/>
                    <a:gd name="connsiteX5" fmla="*/ 1846843 w 2101029"/>
                    <a:gd name="connsiteY5" fmla="*/ 1525114 h 1525114"/>
                    <a:gd name="connsiteX6" fmla="*/ 254186 w 2101029"/>
                    <a:gd name="connsiteY6" fmla="*/ 1525114 h 1525114"/>
                    <a:gd name="connsiteX7" fmla="*/ 0 w 2101029"/>
                    <a:gd name="connsiteY7" fmla="*/ 1270928 h 1525114"/>
                    <a:gd name="connsiteX8" fmla="*/ 0 w 2101029"/>
                    <a:gd name="connsiteY8" fmla="*/ 254186 h 1525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01029" h="1525114">
                      <a:moveTo>
                        <a:pt x="0" y="254186"/>
                      </a:moveTo>
                      <a:cubicBezTo>
                        <a:pt x="0" y="113803"/>
                        <a:pt x="113803" y="0"/>
                        <a:pt x="254186" y="0"/>
                      </a:cubicBezTo>
                      <a:lnTo>
                        <a:pt x="1846843" y="0"/>
                      </a:lnTo>
                      <a:cubicBezTo>
                        <a:pt x="1987226" y="0"/>
                        <a:pt x="2101029" y="113803"/>
                        <a:pt x="2101029" y="254186"/>
                      </a:cubicBezTo>
                      <a:lnTo>
                        <a:pt x="2101029" y="1270928"/>
                      </a:lnTo>
                      <a:cubicBezTo>
                        <a:pt x="2101029" y="1411311"/>
                        <a:pt x="1987226" y="1525114"/>
                        <a:pt x="1846843" y="1525114"/>
                      </a:cubicBezTo>
                      <a:lnTo>
                        <a:pt x="254186" y="1525114"/>
                      </a:lnTo>
                      <a:cubicBezTo>
                        <a:pt x="113803" y="1525114"/>
                        <a:pt x="0" y="1411311"/>
                        <a:pt x="0" y="1270928"/>
                      </a:cubicBezTo>
                      <a:lnTo>
                        <a:pt x="0" y="254186"/>
                      </a:lnTo>
                      <a:close/>
                    </a:path>
                  </a:pathLst>
                </a:custGeom>
                <a:solidFill>
                  <a:srgbClr val="8064A2"/>
                </a:solidFill>
                <a:ln w="25400" cap="flat" cmpd="sng" algn="ctr">
                  <a:solidFill>
                    <a:srgbClr val="8064A2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spcFirstLastPara="0" vert="horz" wrap="square" lIns="94768" tIns="94768" rIns="94768" bIns="94768" numCol="1" spcCol="1270" anchor="ctr" anchorCtr="0">
                  <a:noAutofit/>
                </a:bodyPr>
                <a:lstStyle/>
                <a:p>
                  <a:pPr marL="0" marR="0" lvl="0" indent="0" algn="ctr" defTabSz="71120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宋体"/>
                    </a:rPr>
                    <a:t>端氨基聚醚</a:t>
                  </a:r>
                  <a:r>
                    <a:rPr kumimoji="0" lang="en-US" alt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(40%-60%)</a:t>
                  </a:r>
                </a:p>
                <a:p>
                  <a:pPr marL="0" marR="0" lvl="0" indent="0" algn="ctr" defTabSz="71120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宋体"/>
                    </a:rPr>
                    <a:t>胺扩链剂</a:t>
                  </a:r>
                  <a:r>
                    <a:rPr kumimoji="0" lang="en-US" alt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(5%-30%)</a:t>
                  </a:r>
                </a:p>
                <a:p>
                  <a:pPr marL="0" marR="0" lvl="0" indent="0" algn="ctr" defTabSz="71120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宋体"/>
                    </a:rPr>
                    <a:t>颜填料</a:t>
                  </a:r>
                  <a:r>
                    <a:rPr kumimoji="0" lang="en-US" alt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(10%-30%)</a:t>
                  </a:r>
                </a:p>
                <a:p>
                  <a:pPr marL="0" marR="0" lvl="0" indent="0" algn="ctr" defTabSz="71120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宋体"/>
                    </a:rPr>
                    <a:t>助剂</a:t>
                  </a:r>
                </a:p>
              </p:txBody>
            </p:sp>
            <p:sp>
              <p:nvSpPr>
                <p:cNvPr id="68" name="任意多边形 67"/>
                <p:cNvSpPr/>
                <p:nvPr/>
              </p:nvSpPr>
              <p:spPr>
                <a:xfrm>
                  <a:off x="5547702" y="3575461"/>
                  <a:ext cx="1791768" cy="225296"/>
                </a:xfrm>
                <a:custGeom>
                  <a:avLst/>
                  <a:gdLst>
                    <a:gd name="connsiteX0" fmla="*/ 29863 w 225296"/>
                    <a:gd name="connsiteY0" fmla="*/ 46411 h 225296"/>
                    <a:gd name="connsiteX1" fmla="*/ 195433 w 225296"/>
                    <a:gd name="connsiteY1" fmla="*/ 46411 h 225296"/>
                    <a:gd name="connsiteX2" fmla="*/ 195433 w 225296"/>
                    <a:gd name="connsiteY2" fmla="*/ 99401 h 225296"/>
                    <a:gd name="connsiteX3" fmla="*/ 29863 w 225296"/>
                    <a:gd name="connsiteY3" fmla="*/ 99401 h 225296"/>
                    <a:gd name="connsiteX4" fmla="*/ 29863 w 225296"/>
                    <a:gd name="connsiteY4" fmla="*/ 46411 h 225296"/>
                    <a:gd name="connsiteX5" fmla="*/ 29863 w 225296"/>
                    <a:gd name="connsiteY5" fmla="*/ 125895 h 225296"/>
                    <a:gd name="connsiteX6" fmla="*/ 195433 w 225296"/>
                    <a:gd name="connsiteY6" fmla="*/ 125895 h 225296"/>
                    <a:gd name="connsiteX7" fmla="*/ 195433 w 225296"/>
                    <a:gd name="connsiteY7" fmla="*/ 178885 h 225296"/>
                    <a:gd name="connsiteX8" fmla="*/ 29863 w 225296"/>
                    <a:gd name="connsiteY8" fmla="*/ 178885 h 225296"/>
                    <a:gd name="connsiteX9" fmla="*/ 29863 w 225296"/>
                    <a:gd name="connsiteY9" fmla="*/ 125895 h 225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5296" h="225296">
                      <a:moveTo>
                        <a:pt x="29863" y="46411"/>
                      </a:moveTo>
                      <a:lnTo>
                        <a:pt x="195433" y="46411"/>
                      </a:lnTo>
                      <a:lnTo>
                        <a:pt x="195433" y="99401"/>
                      </a:lnTo>
                      <a:lnTo>
                        <a:pt x="29863" y="99401"/>
                      </a:lnTo>
                      <a:lnTo>
                        <a:pt x="29863" y="46411"/>
                      </a:lnTo>
                      <a:close/>
                      <a:moveTo>
                        <a:pt x="29863" y="125895"/>
                      </a:moveTo>
                      <a:lnTo>
                        <a:pt x="195433" y="125895"/>
                      </a:lnTo>
                      <a:lnTo>
                        <a:pt x="195433" y="178885"/>
                      </a:lnTo>
                      <a:lnTo>
                        <a:pt x="29863" y="178885"/>
                      </a:lnTo>
                      <a:lnTo>
                        <a:pt x="29863" y="125895"/>
                      </a:lnTo>
                      <a:close/>
                    </a:path>
                  </a:pathLst>
                </a:custGeom>
                <a:solidFill>
                  <a:srgbClr val="8064A2"/>
                </a:solidFill>
                <a:ln w="25400" cap="flat" cmpd="sng" algn="ctr">
                  <a:solidFill>
                    <a:srgbClr val="8064A2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spcFirstLastPara="0" vert="horz" wrap="square" lIns="29863" tIns="46411" rIns="29863" bIns="46411" numCol="1" spcCol="1270" anchor="ctr" anchorCtr="0">
                  <a:noAutofit/>
                </a:bodyPr>
                <a:lstStyle/>
                <a:p>
                  <a:pPr marL="0" marR="0" lvl="0" indent="0" algn="ctr" defTabSz="40005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9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/>
                    <a:cs typeface="+mn-cs"/>
                  </a:endParaRPr>
                </a:p>
              </p:txBody>
            </p:sp>
          </p:grpSp>
          <p:sp>
            <p:nvSpPr>
              <p:cNvPr id="63" name="圆角矩形 62"/>
              <p:cNvSpPr/>
              <p:nvPr/>
            </p:nvSpPr>
            <p:spPr>
              <a:xfrm>
                <a:off x="7003159" y="3149164"/>
                <a:ext cx="1674544" cy="1064423"/>
              </a:xfrm>
              <a:prstGeom prst="roundRect">
                <a:avLst/>
              </a:prstGeom>
              <a:solidFill>
                <a:srgbClr val="8064A2"/>
              </a:solidFill>
              <a:ln w="25400" cap="flat" cmpd="sng" algn="ctr">
                <a:solidFill>
                  <a:srgbClr val="8064A2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/>
                    <a:cs typeface="+mn-cs"/>
                  </a:rPr>
                  <a:t>聚脲涂层</a:t>
                </a:r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5085595" y="2876386"/>
                <a:ext cx="2019033" cy="7102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/>
                  </a:rPr>
                  <a:t>预热到</a:t>
                </a:r>
                <a:r>
                  <a:rPr kumimoji="0" lang="en-US" altLang="zh-CN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/>
                    <a:cs typeface="Arial" panose="020B0604020202020204" pitchFamily="34" charset="0"/>
                  </a:rPr>
                  <a:t>20ºC</a:t>
                </a:r>
                <a:r>
                  <a:rPr kumimoji="0" lang="zh-CN" alt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/>
                  </a:rPr>
                  <a:t>；</a:t>
                </a:r>
                <a:endParaRPr kumimoji="0" lang="en-US" altLang="zh-CN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/>
                    <a:cs typeface="Arial" panose="020B0604020202020204" pitchFamily="34" charset="0"/>
                  </a:rPr>
                  <a:t>1:1(</a:t>
                </a:r>
                <a:r>
                  <a:rPr kumimoji="0" lang="zh-CN" alt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/>
                  </a:rPr>
                  <a:t>体积比</a:t>
                </a:r>
                <a:r>
                  <a:rPr kumimoji="0" lang="en-US" altLang="zh-CN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/>
                    <a:cs typeface="Arial" panose="020B0604020202020204" pitchFamily="34" charset="0"/>
                  </a:rPr>
                  <a:t>)</a:t>
                </a:r>
                <a:r>
                  <a:rPr kumimoji="0" lang="zh-CN" alt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/>
                  </a:rPr>
                  <a:t>喷涂</a:t>
                </a:r>
              </a:p>
            </p:txBody>
          </p:sp>
        </p:grpSp>
      </p:grpSp>
      <p:sp>
        <p:nvSpPr>
          <p:cNvPr id="6" name="矩形 5"/>
          <p:cNvSpPr/>
          <p:nvPr/>
        </p:nvSpPr>
        <p:spPr>
          <a:xfrm>
            <a:off x="4238340" y="4005064"/>
            <a:ext cx="4572000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dirty="0"/>
              <a:t>炭黑的加入使透波性能降低，且随着加入量的增加，透波性能严重下降；加速材料反应速度的扩链剂使透波性能降低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sp>
        <p:nvSpPr>
          <p:cNvPr id="7" name="矩形 6"/>
          <p:cNvSpPr/>
          <p:nvPr/>
        </p:nvSpPr>
        <p:spPr>
          <a:xfrm>
            <a:off x="4238340" y="5445224"/>
            <a:ext cx="4572000" cy="120032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dirty="0" smtClean="0"/>
              <a:t>    优化</a:t>
            </a:r>
            <a:r>
              <a:rPr lang="zh-CN" altLang="en-US" dirty="0"/>
              <a:t>配方：</a:t>
            </a:r>
            <a:endParaRPr lang="en-US" altLang="zh-CN" dirty="0"/>
          </a:p>
          <a:p>
            <a:r>
              <a:rPr lang="en-US" altLang="zh-CN" dirty="0" smtClean="0"/>
              <a:t>    A</a:t>
            </a:r>
            <a:r>
              <a:rPr lang="zh-CN" altLang="en-US" dirty="0"/>
              <a:t>组分</a:t>
            </a:r>
            <a:r>
              <a:rPr lang="zh-CN" altLang="en-US" dirty="0" smtClean="0"/>
              <a:t>：</a:t>
            </a:r>
            <a:r>
              <a:rPr lang="zh-CN" altLang="zh-CN" dirty="0" smtClean="0"/>
              <a:t>脂肪</a:t>
            </a:r>
            <a:r>
              <a:rPr lang="zh-CN" altLang="zh-CN" dirty="0"/>
              <a:t>族</a:t>
            </a:r>
            <a:r>
              <a:rPr lang="zh-CN" altLang="en-US" dirty="0"/>
              <a:t>异氰酸酯</a:t>
            </a:r>
            <a:endParaRPr lang="en-US" altLang="zh-CN" dirty="0"/>
          </a:p>
          <a:p>
            <a:r>
              <a:rPr lang="en-US" altLang="zh-CN" dirty="0" smtClean="0"/>
              <a:t>    R</a:t>
            </a:r>
            <a:r>
              <a:rPr lang="zh-CN" altLang="en-US" dirty="0" smtClean="0"/>
              <a:t>组分：反应速度</a:t>
            </a:r>
            <a:r>
              <a:rPr lang="zh-CN" altLang="en-US" dirty="0"/>
              <a:t>慢</a:t>
            </a:r>
            <a:r>
              <a:rPr lang="zh-CN" altLang="en-US" dirty="0" smtClean="0"/>
              <a:t>的</a:t>
            </a:r>
            <a:r>
              <a:rPr lang="zh-CN" altLang="en-US" dirty="0"/>
              <a:t>胺扩链剂，</a:t>
            </a:r>
            <a:endParaRPr lang="en-US" altLang="zh-CN" dirty="0"/>
          </a:p>
          <a:p>
            <a:r>
              <a:rPr lang="zh-CN" altLang="en-US" dirty="0"/>
              <a:t>     </a:t>
            </a:r>
            <a:r>
              <a:rPr lang="zh-CN" altLang="en-US" dirty="0" smtClean="0"/>
              <a:t>          无</a:t>
            </a:r>
            <a:r>
              <a:rPr lang="zh-CN" altLang="en-US" dirty="0"/>
              <a:t>炭黑</a:t>
            </a:r>
            <a:r>
              <a:rPr lang="en-US" altLang="zh-CN" dirty="0"/>
              <a:t>(</a:t>
            </a:r>
            <a:r>
              <a:rPr lang="zh-CN" altLang="en-US" dirty="0"/>
              <a:t>或少量炭黑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8" name="下箭头 7"/>
          <p:cNvSpPr/>
          <p:nvPr/>
        </p:nvSpPr>
        <p:spPr>
          <a:xfrm>
            <a:off x="6444208" y="4941168"/>
            <a:ext cx="216024" cy="444822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65"/>
    </mc:Choice>
    <mc:Fallback xmlns="">
      <p:transition spd="slow" advTm="12765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57158" y="714356"/>
            <a:ext cx="6429420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 txBox="1">
            <a:spLocks/>
          </p:cNvSpPr>
          <p:nvPr/>
        </p:nvSpPr>
        <p:spPr>
          <a:xfrm>
            <a:off x="357158" y="285728"/>
            <a:ext cx="7072362" cy="71438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 smtClean="0">
                <a:solidFill>
                  <a:srgbClr val="7030A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研究设想及初步成果（</a:t>
            </a:r>
            <a:r>
              <a:rPr lang="en-US" altLang="zh-CN" sz="2000" b="1" dirty="0" smtClean="0">
                <a:solidFill>
                  <a:srgbClr val="7030A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5</a:t>
            </a:r>
            <a:r>
              <a:rPr lang="zh-CN" altLang="en-US" sz="2000" b="1" dirty="0" smtClean="0">
                <a:solidFill>
                  <a:srgbClr val="7030A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）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uLnTx/>
              <a:uFillTx/>
              <a:latin typeface="宋体" pitchFamily="2" charset="-122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076856" y="1412776"/>
            <a:ext cx="18573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[0/90]</a:t>
            </a:r>
            <a:r>
              <a:rPr lang="en-US" altLang="zh-CN" sz="8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5</a:t>
            </a:r>
            <a:endParaRPr lang="zh-CN" altLang="en-US" sz="8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687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3" y="1366264"/>
            <a:ext cx="4233135" cy="1774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418942" y="1761784"/>
            <a:ext cx="128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冲击能量 </a:t>
            </a:r>
            <a:r>
              <a:rPr lang="en-US" altLang="zh-CN" sz="1400" dirty="0" smtClean="0"/>
              <a:t>20J</a:t>
            </a:r>
            <a:endParaRPr lang="zh-CN" altLang="en-US" sz="1400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805" y="3356992"/>
            <a:ext cx="4015292" cy="22274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7158" y="858198"/>
            <a:ext cx="5643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zh-CN" sz="1600" b="1" dirty="0" smtClean="0">
                <a:latin typeface="宋体" pitchFamily="2" charset="-122"/>
                <a:ea typeface="宋体" pitchFamily="2" charset="-122"/>
              </a:rPr>
              <a:t>5.</a:t>
            </a:r>
            <a:r>
              <a:rPr lang="zh-CN" altLang="en-US" sz="1600" b="1" dirty="0">
                <a:latin typeface="宋体" pitchFamily="2" charset="-122"/>
                <a:ea typeface="宋体" pitchFamily="2" charset="-122"/>
              </a:rPr>
              <a:t>复合材料层中复杂损伤对超声波传播的影响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757477" y="1268760"/>
            <a:ext cx="2058202" cy="5512085"/>
            <a:chOff x="6976126" y="244952"/>
            <a:chExt cx="2156573" cy="5552861"/>
          </a:xfrm>
        </p:grpSpPr>
        <p:sp>
          <p:nvSpPr>
            <p:cNvPr id="11" name="右箭头 10"/>
            <p:cNvSpPr/>
            <p:nvPr/>
          </p:nvSpPr>
          <p:spPr>
            <a:xfrm rot="5400000">
              <a:off x="5277982" y="1943096"/>
              <a:ext cx="5552861" cy="2156573"/>
            </a:xfrm>
            <a:prstGeom prst="righ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2" name="任意多边形 11"/>
            <p:cNvSpPr/>
            <p:nvPr/>
          </p:nvSpPr>
          <p:spPr>
            <a:xfrm>
              <a:off x="7074495" y="568793"/>
              <a:ext cx="1959833" cy="862629"/>
            </a:xfrm>
            <a:custGeom>
              <a:avLst/>
              <a:gdLst>
                <a:gd name="connsiteX0" fmla="*/ 0 w 1959833"/>
                <a:gd name="connsiteY0" fmla="*/ 143774 h 862629"/>
                <a:gd name="connsiteX1" fmla="*/ 143774 w 1959833"/>
                <a:gd name="connsiteY1" fmla="*/ 0 h 862629"/>
                <a:gd name="connsiteX2" fmla="*/ 1816059 w 1959833"/>
                <a:gd name="connsiteY2" fmla="*/ 0 h 862629"/>
                <a:gd name="connsiteX3" fmla="*/ 1959833 w 1959833"/>
                <a:gd name="connsiteY3" fmla="*/ 143774 h 862629"/>
                <a:gd name="connsiteX4" fmla="*/ 1959833 w 1959833"/>
                <a:gd name="connsiteY4" fmla="*/ 718855 h 862629"/>
                <a:gd name="connsiteX5" fmla="*/ 1816059 w 1959833"/>
                <a:gd name="connsiteY5" fmla="*/ 862629 h 862629"/>
                <a:gd name="connsiteX6" fmla="*/ 143774 w 1959833"/>
                <a:gd name="connsiteY6" fmla="*/ 862629 h 862629"/>
                <a:gd name="connsiteX7" fmla="*/ 0 w 1959833"/>
                <a:gd name="connsiteY7" fmla="*/ 718855 h 862629"/>
                <a:gd name="connsiteX8" fmla="*/ 0 w 1959833"/>
                <a:gd name="connsiteY8" fmla="*/ 143774 h 8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9833" h="862629">
                  <a:moveTo>
                    <a:pt x="0" y="143774"/>
                  </a:moveTo>
                  <a:cubicBezTo>
                    <a:pt x="0" y="64370"/>
                    <a:pt x="64370" y="0"/>
                    <a:pt x="143774" y="0"/>
                  </a:cubicBezTo>
                  <a:lnTo>
                    <a:pt x="1816059" y="0"/>
                  </a:lnTo>
                  <a:cubicBezTo>
                    <a:pt x="1895463" y="0"/>
                    <a:pt x="1959833" y="64370"/>
                    <a:pt x="1959833" y="143774"/>
                  </a:cubicBezTo>
                  <a:lnTo>
                    <a:pt x="1959833" y="718855"/>
                  </a:lnTo>
                  <a:cubicBezTo>
                    <a:pt x="1959833" y="798259"/>
                    <a:pt x="1895463" y="862629"/>
                    <a:pt x="1816059" y="862629"/>
                  </a:cubicBezTo>
                  <a:lnTo>
                    <a:pt x="143774" y="862629"/>
                  </a:lnTo>
                  <a:cubicBezTo>
                    <a:pt x="64370" y="862629"/>
                    <a:pt x="0" y="798259"/>
                    <a:pt x="0" y="718855"/>
                  </a:cubicBezTo>
                  <a:lnTo>
                    <a:pt x="0" y="143774"/>
                  </a:lnTo>
                  <a:close/>
                </a:path>
              </a:pathLst>
            </a:cu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0" vert="horz" wrap="square" lIns="95450" tIns="95450" rIns="95450" bIns="9545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400" kern="1200" dirty="0" smtClean="0"/>
                <a:t>计算层合板厚度方向上等效模量</a:t>
              </a:r>
              <a:r>
                <a:rPr lang="en-US" altLang="zh-CN" sz="1400" kern="1200" dirty="0" smtClean="0"/>
                <a:t>E3</a:t>
              </a:r>
              <a:endParaRPr lang="zh-CN" altLang="en-US" sz="1400" kern="1200" dirty="0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7080453" y="2069561"/>
              <a:ext cx="1959833" cy="862629"/>
            </a:xfrm>
            <a:custGeom>
              <a:avLst/>
              <a:gdLst>
                <a:gd name="connsiteX0" fmla="*/ 0 w 1959833"/>
                <a:gd name="connsiteY0" fmla="*/ 143774 h 862629"/>
                <a:gd name="connsiteX1" fmla="*/ 143774 w 1959833"/>
                <a:gd name="connsiteY1" fmla="*/ 0 h 862629"/>
                <a:gd name="connsiteX2" fmla="*/ 1816059 w 1959833"/>
                <a:gd name="connsiteY2" fmla="*/ 0 h 862629"/>
                <a:gd name="connsiteX3" fmla="*/ 1959833 w 1959833"/>
                <a:gd name="connsiteY3" fmla="*/ 143774 h 862629"/>
                <a:gd name="connsiteX4" fmla="*/ 1959833 w 1959833"/>
                <a:gd name="connsiteY4" fmla="*/ 718855 h 862629"/>
                <a:gd name="connsiteX5" fmla="*/ 1816059 w 1959833"/>
                <a:gd name="connsiteY5" fmla="*/ 862629 h 862629"/>
                <a:gd name="connsiteX6" fmla="*/ 143774 w 1959833"/>
                <a:gd name="connsiteY6" fmla="*/ 862629 h 862629"/>
                <a:gd name="connsiteX7" fmla="*/ 0 w 1959833"/>
                <a:gd name="connsiteY7" fmla="*/ 718855 h 862629"/>
                <a:gd name="connsiteX8" fmla="*/ 0 w 1959833"/>
                <a:gd name="connsiteY8" fmla="*/ 143774 h 8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9833" h="862629">
                  <a:moveTo>
                    <a:pt x="0" y="143774"/>
                  </a:moveTo>
                  <a:cubicBezTo>
                    <a:pt x="0" y="64370"/>
                    <a:pt x="64370" y="0"/>
                    <a:pt x="143774" y="0"/>
                  </a:cubicBezTo>
                  <a:lnTo>
                    <a:pt x="1816059" y="0"/>
                  </a:lnTo>
                  <a:cubicBezTo>
                    <a:pt x="1895463" y="0"/>
                    <a:pt x="1959833" y="64370"/>
                    <a:pt x="1959833" y="143774"/>
                  </a:cubicBezTo>
                  <a:lnTo>
                    <a:pt x="1959833" y="718855"/>
                  </a:lnTo>
                  <a:cubicBezTo>
                    <a:pt x="1959833" y="798259"/>
                    <a:pt x="1895463" y="862629"/>
                    <a:pt x="1816059" y="862629"/>
                  </a:cubicBezTo>
                  <a:lnTo>
                    <a:pt x="143774" y="862629"/>
                  </a:lnTo>
                  <a:cubicBezTo>
                    <a:pt x="64370" y="862629"/>
                    <a:pt x="0" y="798259"/>
                    <a:pt x="0" y="718855"/>
                  </a:cubicBezTo>
                  <a:lnTo>
                    <a:pt x="0" y="143774"/>
                  </a:lnTo>
                  <a:close/>
                </a:path>
              </a:pathLst>
            </a:cu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0" vert="horz" wrap="square" lIns="95450" tIns="95450" rIns="95450" bIns="9545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400" kern="1200" dirty="0" smtClean="0"/>
                <a:t>以</a:t>
              </a:r>
              <a:r>
                <a:rPr lang="en-US" altLang="zh-CN" sz="1400" kern="1200" dirty="0" smtClean="0"/>
                <a:t>E3</a:t>
              </a:r>
              <a:r>
                <a:rPr lang="zh-CN" altLang="en-US" sz="1400" kern="1200" dirty="0" smtClean="0"/>
                <a:t>为弹性模量等效为各项同性介质材料</a:t>
              </a:r>
              <a:endParaRPr lang="zh-CN" altLang="en-US" sz="1400" kern="1200" dirty="0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7161342" y="3608112"/>
              <a:ext cx="1959833" cy="862629"/>
            </a:xfrm>
            <a:custGeom>
              <a:avLst/>
              <a:gdLst>
                <a:gd name="connsiteX0" fmla="*/ 0 w 1959833"/>
                <a:gd name="connsiteY0" fmla="*/ 143774 h 862629"/>
                <a:gd name="connsiteX1" fmla="*/ 143774 w 1959833"/>
                <a:gd name="connsiteY1" fmla="*/ 0 h 862629"/>
                <a:gd name="connsiteX2" fmla="*/ 1816059 w 1959833"/>
                <a:gd name="connsiteY2" fmla="*/ 0 h 862629"/>
                <a:gd name="connsiteX3" fmla="*/ 1959833 w 1959833"/>
                <a:gd name="connsiteY3" fmla="*/ 143774 h 862629"/>
                <a:gd name="connsiteX4" fmla="*/ 1959833 w 1959833"/>
                <a:gd name="connsiteY4" fmla="*/ 718855 h 862629"/>
                <a:gd name="connsiteX5" fmla="*/ 1816059 w 1959833"/>
                <a:gd name="connsiteY5" fmla="*/ 862629 h 862629"/>
                <a:gd name="connsiteX6" fmla="*/ 143774 w 1959833"/>
                <a:gd name="connsiteY6" fmla="*/ 862629 h 862629"/>
                <a:gd name="connsiteX7" fmla="*/ 0 w 1959833"/>
                <a:gd name="connsiteY7" fmla="*/ 718855 h 862629"/>
                <a:gd name="connsiteX8" fmla="*/ 0 w 1959833"/>
                <a:gd name="connsiteY8" fmla="*/ 143774 h 8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9833" h="862629">
                  <a:moveTo>
                    <a:pt x="0" y="143774"/>
                  </a:moveTo>
                  <a:cubicBezTo>
                    <a:pt x="0" y="64370"/>
                    <a:pt x="64370" y="0"/>
                    <a:pt x="143774" y="0"/>
                  </a:cubicBezTo>
                  <a:lnTo>
                    <a:pt x="1816059" y="0"/>
                  </a:lnTo>
                  <a:cubicBezTo>
                    <a:pt x="1895463" y="0"/>
                    <a:pt x="1959833" y="64370"/>
                    <a:pt x="1959833" y="143774"/>
                  </a:cubicBezTo>
                  <a:lnTo>
                    <a:pt x="1959833" y="718855"/>
                  </a:lnTo>
                  <a:cubicBezTo>
                    <a:pt x="1959833" y="798259"/>
                    <a:pt x="1895463" y="862629"/>
                    <a:pt x="1816059" y="862629"/>
                  </a:cubicBezTo>
                  <a:lnTo>
                    <a:pt x="143774" y="862629"/>
                  </a:lnTo>
                  <a:cubicBezTo>
                    <a:pt x="64370" y="862629"/>
                    <a:pt x="0" y="798259"/>
                    <a:pt x="0" y="718855"/>
                  </a:cubicBezTo>
                  <a:lnTo>
                    <a:pt x="0" y="143774"/>
                  </a:lnTo>
                  <a:close/>
                </a:path>
              </a:pathLst>
            </a:cu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0" vert="horz" wrap="square" lIns="95450" tIns="95450" rIns="95450" bIns="9545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400" kern="1200" dirty="0" smtClean="0"/>
                <a:t>非线性模量折减，有限元模拟波速改变与能量衰减</a:t>
              </a:r>
              <a:endParaRPr lang="zh-CN" altLang="en-US" sz="1400" kern="1200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355976" y="2446518"/>
            <a:ext cx="71671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对比</a:t>
            </a:r>
            <a:endParaRPr lang="zh-CN" altLang="en-US" dirty="0"/>
          </a:p>
        </p:txBody>
      </p:sp>
      <p:sp>
        <p:nvSpPr>
          <p:cNvPr id="29" name="Line 6"/>
          <p:cNvSpPr>
            <a:spLocks noChangeShapeType="1"/>
          </p:cNvSpPr>
          <p:nvPr/>
        </p:nvSpPr>
        <p:spPr bwMode="auto">
          <a:xfrm>
            <a:off x="467544" y="1196752"/>
            <a:ext cx="3811587" cy="0"/>
          </a:xfrm>
          <a:prstGeom prst="line">
            <a:avLst/>
          </a:prstGeom>
          <a:noFill/>
          <a:ln w="22225">
            <a:solidFill>
              <a:srgbClr val="00B0F0"/>
            </a:solidFill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Line 7"/>
          <p:cNvSpPr>
            <a:spLocks noChangeShapeType="1"/>
          </p:cNvSpPr>
          <p:nvPr/>
        </p:nvSpPr>
        <p:spPr bwMode="auto">
          <a:xfrm>
            <a:off x="5134792" y="1196752"/>
            <a:ext cx="3541664" cy="0"/>
          </a:xfrm>
          <a:prstGeom prst="line">
            <a:avLst/>
          </a:prstGeom>
          <a:noFill/>
          <a:ln w="22225">
            <a:solidFill>
              <a:srgbClr val="00B0F0"/>
            </a:solidFill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1" name="Group 2"/>
          <p:cNvGrpSpPr>
            <a:grpSpLocks/>
          </p:cNvGrpSpPr>
          <p:nvPr/>
        </p:nvGrpSpPr>
        <p:grpSpPr bwMode="auto">
          <a:xfrm>
            <a:off x="4283832" y="1196752"/>
            <a:ext cx="864233" cy="4572032"/>
            <a:chOff x="2663" y="2431"/>
            <a:chExt cx="642" cy="1409"/>
          </a:xfrm>
        </p:grpSpPr>
        <p:sp>
          <p:nvSpPr>
            <p:cNvPr id="32" name="Line 3"/>
            <p:cNvSpPr>
              <a:spLocks noChangeShapeType="1"/>
            </p:cNvSpPr>
            <p:nvPr/>
          </p:nvSpPr>
          <p:spPr bwMode="auto">
            <a:xfrm>
              <a:off x="2663" y="2431"/>
              <a:ext cx="0" cy="1409"/>
            </a:xfrm>
            <a:prstGeom prst="line">
              <a:avLst/>
            </a:prstGeom>
            <a:noFill/>
            <a:ln w="22225">
              <a:solidFill>
                <a:srgbClr val="00B0F0"/>
              </a:solidFill>
              <a:round/>
              <a:headEnd/>
              <a:tailEnd/>
            </a:ln>
            <a:effectLst/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Line 4"/>
            <p:cNvSpPr>
              <a:spLocks noChangeShapeType="1"/>
            </p:cNvSpPr>
            <p:nvPr/>
          </p:nvSpPr>
          <p:spPr bwMode="auto">
            <a:xfrm>
              <a:off x="3305" y="2431"/>
              <a:ext cx="0" cy="1409"/>
            </a:xfrm>
            <a:prstGeom prst="line">
              <a:avLst/>
            </a:prstGeom>
            <a:noFill/>
            <a:ln w="22225">
              <a:solidFill>
                <a:srgbClr val="00B0F0"/>
              </a:solidFill>
              <a:round/>
              <a:headEnd/>
              <a:tailEnd/>
            </a:ln>
            <a:effectLst/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5"/>
            <p:cNvSpPr>
              <a:spLocks/>
            </p:cNvSpPr>
            <p:nvPr/>
          </p:nvSpPr>
          <p:spPr bwMode="auto">
            <a:xfrm>
              <a:off x="2663" y="2961"/>
              <a:ext cx="641" cy="338"/>
            </a:xfrm>
            <a:custGeom>
              <a:avLst/>
              <a:gdLst>
                <a:gd name="T0" fmla="*/ 0 w 2474"/>
                <a:gd name="T1" fmla="*/ 170 h 852"/>
                <a:gd name="T2" fmla="*/ 32 w 2474"/>
                <a:gd name="T3" fmla="*/ 170 h 852"/>
                <a:gd name="T4" fmla="*/ 32 w 2474"/>
                <a:gd name="T5" fmla="*/ 106 h 852"/>
                <a:gd name="T6" fmla="*/ 74 w 2474"/>
                <a:gd name="T7" fmla="*/ 230 h 852"/>
                <a:gd name="T8" fmla="*/ 74 w 2474"/>
                <a:gd name="T9" fmla="*/ 45 h 852"/>
                <a:gd name="T10" fmla="*/ 175 w 2474"/>
                <a:gd name="T11" fmla="*/ 338 h 852"/>
                <a:gd name="T12" fmla="*/ 175 w 2474"/>
                <a:gd name="T13" fmla="*/ 106 h 852"/>
                <a:gd name="T14" fmla="*/ 218 w 2474"/>
                <a:gd name="T15" fmla="*/ 230 h 852"/>
                <a:gd name="T16" fmla="*/ 218 w 2474"/>
                <a:gd name="T17" fmla="*/ 0 h 852"/>
                <a:gd name="T18" fmla="*/ 334 w 2474"/>
                <a:gd name="T19" fmla="*/ 336 h 852"/>
                <a:gd name="T20" fmla="*/ 334 w 2474"/>
                <a:gd name="T21" fmla="*/ 106 h 852"/>
                <a:gd name="T22" fmla="*/ 376 w 2474"/>
                <a:gd name="T23" fmla="*/ 230 h 852"/>
                <a:gd name="T24" fmla="*/ 376 w 2474"/>
                <a:gd name="T25" fmla="*/ 45 h 852"/>
                <a:gd name="T26" fmla="*/ 477 w 2474"/>
                <a:gd name="T27" fmla="*/ 336 h 852"/>
                <a:gd name="T28" fmla="*/ 477 w 2474"/>
                <a:gd name="T29" fmla="*/ 0 h 852"/>
                <a:gd name="T30" fmla="*/ 557 w 2474"/>
                <a:gd name="T31" fmla="*/ 232 h 852"/>
                <a:gd name="T32" fmla="*/ 557 w 2474"/>
                <a:gd name="T33" fmla="*/ 170 h 852"/>
                <a:gd name="T34" fmla="*/ 586 w 2474"/>
                <a:gd name="T35" fmla="*/ 170 h 85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474" h="852">
                  <a:moveTo>
                    <a:pt x="0" y="429"/>
                  </a:moveTo>
                  <a:lnTo>
                    <a:pt x="133" y="429"/>
                  </a:lnTo>
                  <a:lnTo>
                    <a:pt x="133" y="268"/>
                  </a:lnTo>
                  <a:lnTo>
                    <a:pt x="313" y="579"/>
                  </a:lnTo>
                  <a:lnTo>
                    <a:pt x="313" y="113"/>
                  </a:lnTo>
                  <a:lnTo>
                    <a:pt x="740" y="852"/>
                  </a:lnTo>
                  <a:lnTo>
                    <a:pt x="740" y="268"/>
                  </a:lnTo>
                  <a:lnTo>
                    <a:pt x="920" y="579"/>
                  </a:lnTo>
                  <a:lnTo>
                    <a:pt x="920" y="0"/>
                  </a:lnTo>
                  <a:lnTo>
                    <a:pt x="1409" y="847"/>
                  </a:lnTo>
                  <a:lnTo>
                    <a:pt x="1409" y="268"/>
                  </a:lnTo>
                  <a:lnTo>
                    <a:pt x="1589" y="579"/>
                  </a:lnTo>
                  <a:lnTo>
                    <a:pt x="1589" y="113"/>
                  </a:lnTo>
                  <a:lnTo>
                    <a:pt x="2013" y="847"/>
                  </a:lnTo>
                  <a:lnTo>
                    <a:pt x="2013" y="0"/>
                  </a:lnTo>
                  <a:lnTo>
                    <a:pt x="2351" y="586"/>
                  </a:lnTo>
                  <a:lnTo>
                    <a:pt x="2351" y="429"/>
                  </a:lnTo>
                  <a:lnTo>
                    <a:pt x="2474" y="429"/>
                  </a:lnTo>
                </a:path>
              </a:pathLst>
            </a:custGeom>
            <a:noFill/>
            <a:ln w="22225" cap="flat" cmpd="sng">
              <a:solidFill>
                <a:srgbClr val="00B0F0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673585" y="5805264"/>
            <a:ext cx="179683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结果分析整理中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57158" y="714356"/>
            <a:ext cx="6429420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 txBox="1">
            <a:spLocks/>
          </p:cNvSpPr>
          <p:nvPr/>
        </p:nvSpPr>
        <p:spPr>
          <a:xfrm>
            <a:off x="357158" y="285728"/>
            <a:ext cx="7072362" cy="71438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 smtClean="0">
                <a:solidFill>
                  <a:srgbClr val="7030A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研究设想及初步成果（</a:t>
            </a:r>
            <a:r>
              <a:rPr lang="en-US" altLang="zh-CN" sz="2000" b="1" dirty="0" smtClean="0">
                <a:solidFill>
                  <a:srgbClr val="7030A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6</a:t>
            </a:r>
            <a:r>
              <a:rPr lang="zh-CN" altLang="en-US" sz="2000" b="1" dirty="0" smtClean="0">
                <a:solidFill>
                  <a:srgbClr val="7030A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）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uLnTx/>
              <a:uFillTx/>
              <a:latin typeface="宋体" pitchFamily="2" charset="-122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4618" y="928669"/>
            <a:ext cx="4786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latin typeface="宋体" pitchFamily="2" charset="-122"/>
                <a:ea typeface="宋体" pitchFamily="2" charset="-122"/>
              </a:rPr>
              <a:t>6. </a:t>
            </a:r>
            <a:r>
              <a:rPr lang="zh-CN" altLang="en-US" sz="1600" b="1" dirty="0" smtClean="0">
                <a:latin typeface="宋体" pitchFamily="2" charset="-122"/>
                <a:ea typeface="宋体" pitchFamily="2" charset="-122"/>
              </a:rPr>
              <a:t>超声检测软件系统初步设计</a:t>
            </a:r>
            <a:endParaRPr lang="zh-CN" altLang="en-US" sz="16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28794" y="1500174"/>
            <a:ext cx="18573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单向碳纤维增强</a:t>
            </a:r>
            <a:endParaRPr lang="zh-CN" altLang="en-US" sz="11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00496" y="1500174"/>
            <a:ext cx="18573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[0/90]</a:t>
            </a:r>
            <a:r>
              <a:rPr lang="en-US" altLang="zh-CN" sz="8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5</a:t>
            </a:r>
            <a:endParaRPr lang="zh-CN" altLang="en-US" sz="8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72198" y="1500174"/>
            <a:ext cx="18573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[0/90/45/-45]</a:t>
            </a:r>
            <a:r>
              <a:rPr lang="en-US" altLang="zh-CN" sz="8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s</a:t>
            </a:r>
            <a:endParaRPr lang="zh-CN" altLang="en-US" sz="8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687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0" y="1250535"/>
            <a:ext cx="5734831" cy="3762641"/>
          </a:xfrm>
          <a:prstGeom prst="rect">
            <a:avLst/>
          </a:prstGeom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268" y="3068960"/>
            <a:ext cx="3329737" cy="1004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3913033" y="4944215"/>
            <a:ext cx="5196617" cy="1725145"/>
            <a:chOff x="1500421" y="4486272"/>
            <a:chExt cx="7304033" cy="2371723"/>
          </a:xfrm>
        </p:grpSpPr>
        <p:grpSp>
          <p:nvGrpSpPr>
            <p:cNvPr id="6" name="组合 5"/>
            <p:cNvGrpSpPr/>
            <p:nvPr/>
          </p:nvGrpSpPr>
          <p:grpSpPr>
            <a:xfrm>
              <a:off x="1500421" y="4486272"/>
              <a:ext cx="7304033" cy="2371723"/>
              <a:chOff x="1500422" y="4486275"/>
              <a:chExt cx="7304035" cy="2371725"/>
            </a:xfrm>
          </p:grpSpPr>
          <p:pic>
            <p:nvPicPr>
              <p:cNvPr id="27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37132" y="4486275"/>
                <a:ext cx="5267325" cy="2371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" name="TextBox 29"/>
              <p:cNvSpPr txBox="1"/>
              <p:nvPr/>
            </p:nvSpPr>
            <p:spPr>
              <a:xfrm>
                <a:off x="5633772" y="5484067"/>
                <a:ext cx="943450" cy="465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大小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5666332" y="5751518"/>
                <a:ext cx="1567599" cy="465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位置</a:t>
                </a: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1500422" y="5216618"/>
                <a:ext cx="1797047" cy="465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界面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脱粘</a:t>
                </a: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1561234" y="5884549"/>
                <a:ext cx="1797047" cy="465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钢层厚度</a:t>
                </a:r>
                <a:endParaRPr lang="zh-CN" altLang="en-US" sz="16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34" name="肘形连接符 33"/>
            <p:cNvCxnSpPr/>
            <p:nvPr/>
          </p:nvCxnSpPr>
          <p:spPr>
            <a:xfrm rot="10800000">
              <a:off x="3090344" y="5548346"/>
              <a:ext cx="1664284" cy="178470"/>
            </a:xfrm>
            <a:prstGeom prst="bentConnector3">
              <a:avLst>
                <a:gd name="adj1" fmla="val -2229"/>
              </a:avLst>
            </a:prstGeom>
            <a:noFill/>
            <a:ln w="25400" cap="flat" cmpd="sng" algn="ctr">
              <a:solidFill>
                <a:srgbClr val="C0504D"/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5" name="肘形连接符 34"/>
            <p:cNvCxnSpPr/>
            <p:nvPr/>
          </p:nvCxnSpPr>
          <p:spPr>
            <a:xfrm rot="10800000" flipV="1">
              <a:off x="2985726" y="5799593"/>
              <a:ext cx="2264860" cy="333535"/>
            </a:xfrm>
            <a:prstGeom prst="bentConnector3">
              <a:avLst>
                <a:gd name="adj1" fmla="val -342"/>
              </a:avLst>
            </a:prstGeom>
            <a:noFill/>
            <a:ln w="25400" cap="flat" cmpd="sng" algn="ctr">
              <a:solidFill>
                <a:srgbClr val="C0504D"/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grpSp>
        <p:nvGrpSpPr>
          <p:cNvPr id="12" name="组合 11"/>
          <p:cNvGrpSpPr/>
          <p:nvPr/>
        </p:nvGrpSpPr>
        <p:grpSpPr>
          <a:xfrm>
            <a:off x="5868268" y="928669"/>
            <a:ext cx="3258604" cy="1776237"/>
            <a:chOff x="5796136" y="928670"/>
            <a:chExt cx="3258604" cy="1776237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6136" y="928670"/>
              <a:ext cx="3258604" cy="1776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TextBox 38"/>
            <p:cNvSpPr txBox="1"/>
            <p:nvPr/>
          </p:nvSpPr>
          <p:spPr>
            <a:xfrm>
              <a:off x="7675118" y="1014265"/>
              <a:ext cx="961990" cy="307777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原始信号</a:t>
              </a:r>
              <a:endParaRPr lang="zh-CN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734599" y="1933376"/>
              <a:ext cx="507760" cy="307777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FFT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304387" y="1933375"/>
              <a:ext cx="665441" cy="307777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CWT</a:t>
              </a:r>
              <a:endParaRPr lang="zh-CN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531658" y="5200233"/>
            <a:ext cx="2016224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平台：</a:t>
            </a:r>
            <a:r>
              <a:rPr lang="en-US" altLang="zh-CN" dirty="0" smtClean="0"/>
              <a:t>LabVIEW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 MATLAB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773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4"/>
          <p:cNvGrpSpPr>
            <a:grpSpLocks/>
          </p:cNvGrpSpPr>
          <p:nvPr/>
        </p:nvGrpSpPr>
        <p:grpSpPr bwMode="auto">
          <a:xfrm>
            <a:off x="1928794" y="1571612"/>
            <a:ext cx="5114926" cy="457200"/>
            <a:chOff x="1296" y="1224"/>
            <a:chExt cx="3222" cy="288"/>
          </a:xfrm>
        </p:grpSpPr>
        <p:sp>
          <p:nvSpPr>
            <p:cNvPr id="84" name="Oval 5"/>
            <p:cNvSpPr>
              <a:spLocks noChangeArrowheads="1"/>
            </p:cNvSpPr>
            <p:nvPr/>
          </p:nvSpPr>
          <p:spPr bwMode="gray">
            <a:xfrm>
              <a:off x="1296" y="1290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E96E29"/>
                </a:gs>
                <a:gs pos="100000">
                  <a:srgbClr val="E96E29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bg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85" name="Group 6"/>
            <p:cNvGrpSpPr>
              <a:grpSpLocks/>
            </p:cNvGrpSpPr>
            <p:nvPr/>
          </p:nvGrpSpPr>
          <p:grpSpPr bwMode="auto">
            <a:xfrm>
              <a:off x="1440" y="1224"/>
              <a:ext cx="3078" cy="288"/>
              <a:chOff x="1536" y="1470"/>
              <a:chExt cx="3078" cy="288"/>
            </a:xfrm>
          </p:grpSpPr>
          <p:sp>
            <p:nvSpPr>
              <p:cNvPr id="86" name="Line 7"/>
              <p:cNvSpPr>
                <a:spLocks noChangeShapeType="1"/>
              </p:cNvSpPr>
              <p:nvPr/>
            </p:nvSpPr>
            <p:spPr bwMode="gray">
              <a:xfrm flipV="1">
                <a:off x="1536" y="1603"/>
                <a:ext cx="218" cy="5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+mn-ea"/>
                </a:endParaRPr>
              </a:p>
            </p:txBody>
          </p:sp>
          <p:sp>
            <p:nvSpPr>
              <p:cNvPr id="87" name="AutoShape 8"/>
              <p:cNvSpPr>
                <a:spLocks noChangeArrowheads="1"/>
              </p:cNvSpPr>
              <p:nvPr/>
            </p:nvSpPr>
            <p:spPr bwMode="gray">
              <a:xfrm>
                <a:off x="1686" y="1470"/>
                <a:ext cx="2928" cy="288"/>
              </a:xfrm>
              <a:prstGeom prst="roundRect">
                <a:avLst>
                  <a:gd name="adj" fmla="val 50000"/>
                </a:avLst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zh-CN" altLang="en-US" dirty="0" smtClean="0"/>
                  <a:t>研究背景与意义</a:t>
                </a:r>
                <a:endParaRPr lang="zh-CN" altLang="en-US" dirty="0"/>
              </a:p>
            </p:txBody>
          </p:sp>
        </p:grpSp>
      </p:grpSp>
      <p:grpSp>
        <p:nvGrpSpPr>
          <p:cNvPr id="88" name="Group 9"/>
          <p:cNvGrpSpPr>
            <a:grpSpLocks/>
          </p:cNvGrpSpPr>
          <p:nvPr/>
        </p:nvGrpSpPr>
        <p:grpSpPr bwMode="auto">
          <a:xfrm>
            <a:off x="1928794" y="2614610"/>
            <a:ext cx="5114925" cy="457200"/>
            <a:chOff x="1296" y="1566"/>
            <a:chExt cx="3222" cy="288"/>
          </a:xfrm>
        </p:grpSpPr>
        <p:sp>
          <p:nvSpPr>
            <p:cNvPr id="89" name="Oval 10"/>
            <p:cNvSpPr>
              <a:spLocks noChangeArrowheads="1"/>
            </p:cNvSpPr>
            <p:nvPr/>
          </p:nvSpPr>
          <p:spPr bwMode="gray">
            <a:xfrm>
              <a:off x="1296" y="1626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DCDC48"/>
                </a:gs>
                <a:gs pos="100000">
                  <a:srgbClr val="DCDC48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bg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90" name="Group 11"/>
            <p:cNvGrpSpPr>
              <a:grpSpLocks/>
            </p:cNvGrpSpPr>
            <p:nvPr/>
          </p:nvGrpSpPr>
          <p:grpSpPr bwMode="auto">
            <a:xfrm>
              <a:off x="1440" y="1566"/>
              <a:ext cx="3078" cy="288"/>
              <a:chOff x="1536" y="1470"/>
              <a:chExt cx="3078" cy="288"/>
            </a:xfrm>
          </p:grpSpPr>
          <p:sp>
            <p:nvSpPr>
              <p:cNvPr id="91" name="Line 12"/>
              <p:cNvSpPr>
                <a:spLocks noChangeShapeType="1"/>
              </p:cNvSpPr>
              <p:nvPr/>
            </p:nvSpPr>
            <p:spPr bwMode="gray">
              <a:xfrm flipV="1">
                <a:off x="1536" y="1603"/>
                <a:ext cx="218" cy="5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+mn-ea"/>
                </a:endParaRPr>
              </a:p>
            </p:txBody>
          </p:sp>
          <p:sp>
            <p:nvSpPr>
              <p:cNvPr id="92" name="AutoShape 13"/>
              <p:cNvSpPr>
                <a:spLocks noChangeArrowheads="1"/>
              </p:cNvSpPr>
              <p:nvPr/>
            </p:nvSpPr>
            <p:spPr bwMode="gray">
              <a:xfrm>
                <a:off x="1686" y="1470"/>
                <a:ext cx="2928" cy="288"/>
              </a:xfrm>
              <a:prstGeom prst="roundRect">
                <a:avLst>
                  <a:gd name="adj" fmla="val 50000"/>
                </a:avLst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zh-CN" altLang="en-US" dirty="0" smtClean="0"/>
                  <a:t>研究进展</a:t>
                </a:r>
                <a:endParaRPr lang="zh-CN" altLang="en-US" dirty="0"/>
              </a:p>
            </p:txBody>
          </p:sp>
        </p:grpSp>
      </p:grpSp>
      <p:grpSp>
        <p:nvGrpSpPr>
          <p:cNvPr id="93" name="Group 14"/>
          <p:cNvGrpSpPr>
            <a:grpSpLocks/>
          </p:cNvGrpSpPr>
          <p:nvPr/>
        </p:nvGrpSpPr>
        <p:grpSpPr bwMode="auto">
          <a:xfrm>
            <a:off x="1928794" y="3614742"/>
            <a:ext cx="5114925" cy="457200"/>
            <a:chOff x="1296" y="1908"/>
            <a:chExt cx="3222" cy="288"/>
          </a:xfrm>
        </p:grpSpPr>
        <p:sp>
          <p:nvSpPr>
            <p:cNvPr id="94" name="Oval 15"/>
            <p:cNvSpPr>
              <a:spLocks noChangeArrowheads="1"/>
            </p:cNvSpPr>
            <p:nvPr/>
          </p:nvSpPr>
          <p:spPr bwMode="gray">
            <a:xfrm>
              <a:off x="1296" y="1974"/>
              <a:ext cx="144" cy="144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666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bg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95" name="Group 16"/>
            <p:cNvGrpSpPr>
              <a:grpSpLocks/>
            </p:cNvGrpSpPr>
            <p:nvPr/>
          </p:nvGrpSpPr>
          <p:grpSpPr bwMode="auto">
            <a:xfrm>
              <a:off x="1440" y="1908"/>
              <a:ext cx="3078" cy="288"/>
              <a:chOff x="1536" y="1470"/>
              <a:chExt cx="3078" cy="288"/>
            </a:xfrm>
          </p:grpSpPr>
          <p:sp>
            <p:nvSpPr>
              <p:cNvPr id="96" name="Line 17"/>
              <p:cNvSpPr>
                <a:spLocks noChangeShapeType="1"/>
              </p:cNvSpPr>
              <p:nvPr/>
            </p:nvSpPr>
            <p:spPr bwMode="gray">
              <a:xfrm flipV="1">
                <a:off x="1536" y="1603"/>
                <a:ext cx="218" cy="5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/>
              <a:lstStyle/>
              <a:p>
                <a:pPr algn="ctr">
                  <a:defRPr/>
                </a:pPr>
                <a:endParaRPr lang="zh-CN" altLang="en-US">
                  <a:ea typeface="+mn-ea"/>
                </a:endParaRPr>
              </a:p>
            </p:txBody>
          </p:sp>
          <p:sp>
            <p:nvSpPr>
              <p:cNvPr id="97" name="AutoShape 18"/>
              <p:cNvSpPr>
                <a:spLocks noChangeArrowheads="1"/>
              </p:cNvSpPr>
              <p:nvPr/>
            </p:nvSpPr>
            <p:spPr bwMode="gray">
              <a:xfrm>
                <a:off x="1686" y="1470"/>
                <a:ext cx="2928" cy="288"/>
              </a:xfrm>
              <a:prstGeom prst="roundRect">
                <a:avLst>
                  <a:gd name="adj" fmla="val 50000"/>
                </a:avLst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zh-CN" altLang="en-US" dirty="0" smtClean="0"/>
                  <a:t>研究设想与初步成果</a:t>
                </a:r>
                <a:endParaRPr lang="zh-CN" altLang="en-US" dirty="0"/>
              </a:p>
            </p:txBody>
          </p:sp>
        </p:grpSp>
      </p:grpSp>
      <p:grpSp>
        <p:nvGrpSpPr>
          <p:cNvPr id="98" name="Group 19"/>
          <p:cNvGrpSpPr>
            <a:grpSpLocks/>
          </p:cNvGrpSpPr>
          <p:nvPr/>
        </p:nvGrpSpPr>
        <p:grpSpPr bwMode="auto">
          <a:xfrm>
            <a:off x="1928794" y="4614874"/>
            <a:ext cx="5114925" cy="457200"/>
            <a:chOff x="1296" y="2256"/>
            <a:chExt cx="3222" cy="288"/>
          </a:xfrm>
        </p:grpSpPr>
        <p:sp>
          <p:nvSpPr>
            <p:cNvPr id="99" name="Oval 20"/>
            <p:cNvSpPr>
              <a:spLocks noChangeArrowheads="1"/>
            </p:cNvSpPr>
            <p:nvPr/>
          </p:nvSpPr>
          <p:spPr bwMode="gray">
            <a:xfrm>
              <a:off x="1296" y="2325"/>
              <a:ext cx="144" cy="144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6666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bg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100" name="Group 21"/>
            <p:cNvGrpSpPr>
              <a:grpSpLocks/>
            </p:cNvGrpSpPr>
            <p:nvPr/>
          </p:nvGrpSpPr>
          <p:grpSpPr bwMode="auto">
            <a:xfrm>
              <a:off x="1440" y="2256"/>
              <a:ext cx="3078" cy="288"/>
              <a:chOff x="1536" y="1470"/>
              <a:chExt cx="3078" cy="288"/>
            </a:xfrm>
          </p:grpSpPr>
          <p:sp>
            <p:nvSpPr>
              <p:cNvPr id="101" name="Line 22"/>
              <p:cNvSpPr>
                <a:spLocks noChangeShapeType="1"/>
              </p:cNvSpPr>
              <p:nvPr/>
            </p:nvSpPr>
            <p:spPr bwMode="gray">
              <a:xfrm flipV="1">
                <a:off x="1536" y="1603"/>
                <a:ext cx="218" cy="5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+mn-ea"/>
                </a:endParaRPr>
              </a:p>
            </p:txBody>
          </p:sp>
          <p:sp>
            <p:nvSpPr>
              <p:cNvPr id="102" name="AutoShape 23"/>
              <p:cNvSpPr>
                <a:spLocks noChangeArrowheads="1"/>
              </p:cNvSpPr>
              <p:nvPr/>
            </p:nvSpPr>
            <p:spPr bwMode="gray">
              <a:xfrm>
                <a:off x="1686" y="1470"/>
                <a:ext cx="2928" cy="288"/>
              </a:xfrm>
              <a:prstGeom prst="roundRect">
                <a:avLst>
                  <a:gd name="adj" fmla="val 50000"/>
                </a:avLst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zh-CN" altLang="en-US" dirty="0" smtClean="0"/>
                  <a:t>工作计划</a:t>
                </a:r>
                <a:endParaRPr lang="zh-CN" altLang="en-US" dirty="0"/>
              </a:p>
            </p:txBody>
          </p:sp>
        </p:grpSp>
      </p:grpSp>
      <p:cxnSp>
        <p:nvCxnSpPr>
          <p:cNvPr id="108" name="直接连接符 107"/>
          <p:cNvCxnSpPr/>
          <p:nvPr/>
        </p:nvCxnSpPr>
        <p:spPr>
          <a:xfrm>
            <a:off x="500034" y="1071546"/>
            <a:ext cx="6286544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标题 2"/>
          <p:cNvSpPr txBox="1">
            <a:spLocks/>
          </p:cNvSpPr>
          <p:nvPr/>
        </p:nvSpPr>
        <p:spPr>
          <a:xfrm>
            <a:off x="428596" y="428604"/>
            <a:ext cx="2000264" cy="71438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content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39"/>
    </mc:Choice>
    <mc:Fallback xmlns="">
      <p:transition spd="slow" advTm="3639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3925"/>
            <a:ext cx="3851433" cy="3038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" name="直接连接符 1"/>
          <p:cNvCxnSpPr/>
          <p:nvPr/>
        </p:nvCxnSpPr>
        <p:spPr>
          <a:xfrm>
            <a:off x="357158" y="714356"/>
            <a:ext cx="6429420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 txBox="1">
            <a:spLocks/>
          </p:cNvSpPr>
          <p:nvPr/>
        </p:nvSpPr>
        <p:spPr>
          <a:xfrm>
            <a:off x="357158" y="285728"/>
            <a:ext cx="7072362" cy="71438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 smtClean="0">
                <a:solidFill>
                  <a:srgbClr val="7030A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研究设想及初步成果（</a:t>
            </a:r>
            <a:r>
              <a:rPr lang="en-US" altLang="zh-CN" sz="2000" b="1" dirty="0" smtClean="0">
                <a:solidFill>
                  <a:srgbClr val="7030A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6</a:t>
            </a:r>
            <a:r>
              <a:rPr lang="zh-CN" altLang="en-US" sz="2000" b="1" dirty="0" smtClean="0">
                <a:solidFill>
                  <a:srgbClr val="7030A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）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uLnTx/>
              <a:uFillTx/>
              <a:latin typeface="宋体" pitchFamily="2" charset="-122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4618" y="928669"/>
            <a:ext cx="4331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latin typeface="宋体" pitchFamily="2" charset="-122"/>
                <a:ea typeface="宋体" pitchFamily="2" charset="-122"/>
              </a:rPr>
              <a:t>7. </a:t>
            </a:r>
            <a:r>
              <a:rPr lang="zh-CN" altLang="en-US" sz="1600" b="1" dirty="0" smtClean="0">
                <a:latin typeface="宋体" pitchFamily="2" charset="-122"/>
                <a:ea typeface="宋体" pitchFamily="2" charset="-122"/>
              </a:rPr>
              <a:t>厚壁复合压力容器在役条件下的实地检测</a:t>
            </a:r>
            <a:endParaRPr lang="zh-CN" altLang="en-US" sz="16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28794" y="1500174"/>
            <a:ext cx="18573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单向碳纤维增强</a:t>
            </a:r>
            <a:endParaRPr lang="zh-CN" altLang="en-US" sz="11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00496" y="1500174"/>
            <a:ext cx="18573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[0/90]</a:t>
            </a:r>
            <a:r>
              <a:rPr lang="en-US" altLang="zh-CN" sz="8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5</a:t>
            </a:r>
            <a:endParaRPr lang="zh-CN" altLang="en-US" sz="8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72198" y="1500174"/>
            <a:ext cx="18573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[0/90/45/-45]</a:t>
            </a:r>
            <a:r>
              <a:rPr lang="en-US" altLang="zh-CN" sz="8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s</a:t>
            </a:r>
            <a:endParaRPr lang="zh-CN" altLang="en-US" sz="8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687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868821"/>
              </p:ext>
            </p:extLst>
          </p:nvPr>
        </p:nvGraphicFramePr>
        <p:xfrm>
          <a:off x="454324" y="4365104"/>
          <a:ext cx="8229598" cy="1463040"/>
        </p:xfrm>
        <a:graphic>
          <a:graphicData uri="http://schemas.openxmlformats.org/drawingml/2006/table">
            <a:tbl>
              <a:tblPr firstRow="1" firstCol="1" bandRow="1"/>
              <a:tblGrid>
                <a:gridCol w="1343071"/>
                <a:gridCol w="1308506"/>
                <a:gridCol w="980968"/>
                <a:gridCol w="980968"/>
                <a:gridCol w="961217"/>
                <a:gridCol w="980968"/>
                <a:gridCol w="980968"/>
                <a:gridCol w="692932"/>
              </a:tblGrid>
              <a:tr h="24638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气</a:t>
                      </a:r>
                      <a:r>
                        <a:rPr lang="zh-CN" sz="1600" kern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瓶</a:t>
                      </a:r>
                      <a:endParaRPr lang="zh-CN" sz="1600" kern="100" dirty="0">
                        <a:effectLst/>
                        <a:latin typeface="Calibri"/>
                        <a:ea typeface="仿宋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钢胆</a:t>
                      </a:r>
                      <a:endParaRPr lang="zh-CN" sz="1600" kern="100">
                        <a:effectLst/>
                        <a:latin typeface="Calibri"/>
                        <a:ea typeface="仿宋"/>
                        <a:cs typeface="Times New Roman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厚度</a:t>
                      </a:r>
                      <a:endParaRPr lang="zh-CN" sz="1600" kern="100">
                        <a:effectLst/>
                        <a:latin typeface="Calibri"/>
                        <a:ea typeface="仿宋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界面损伤比</a:t>
                      </a: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%</a:t>
                      </a:r>
                      <a:endParaRPr lang="zh-CN" sz="1600" kern="100" dirty="0">
                        <a:effectLst/>
                        <a:latin typeface="Calibri"/>
                        <a:ea typeface="仿宋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缠绕层内部损伤比</a:t>
                      </a: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%</a:t>
                      </a:r>
                      <a:endParaRPr lang="zh-CN" sz="1600" kern="100">
                        <a:effectLst/>
                        <a:latin typeface="Calibri"/>
                        <a:ea typeface="仿宋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463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宋体"/>
                          <a:ea typeface="仿宋"/>
                          <a:cs typeface="Times New Roman"/>
                        </a:rPr>
                        <a:t>&gt;Φ5</a:t>
                      </a:r>
                      <a:endParaRPr lang="zh-CN" sz="1600" kern="100">
                        <a:effectLst/>
                        <a:latin typeface="Calibri"/>
                        <a:ea typeface="仿宋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宋体"/>
                          <a:ea typeface="仿宋"/>
                          <a:cs typeface="Times New Roman"/>
                        </a:rPr>
                        <a:t>&gt;Φ13</a:t>
                      </a:r>
                      <a:endParaRPr lang="zh-CN" sz="1600" kern="100">
                        <a:effectLst/>
                        <a:latin typeface="Calibri"/>
                        <a:ea typeface="仿宋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宋体"/>
                          <a:ea typeface="仿宋"/>
                          <a:cs typeface="Times New Roman"/>
                        </a:rPr>
                        <a:t>&gt;Φ25</a:t>
                      </a:r>
                      <a:endParaRPr lang="zh-CN" sz="1600" kern="100">
                        <a:effectLst/>
                        <a:latin typeface="Calibri"/>
                        <a:ea typeface="仿宋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宋体"/>
                          <a:ea typeface="仿宋"/>
                          <a:cs typeface="Times New Roman"/>
                        </a:rPr>
                        <a:t>&gt;Φ5</a:t>
                      </a:r>
                      <a:endParaRPr lang="zh-CN" sz="1600" kern="100">
                        <a:effectLst/>
                        <a:latin typeface="Calibri"/>
                        <a:ea typeface="仿宋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宋体"/>
                          <a:ea typeface="仿宋"/>
                          <a:cs typeface="Times New Roman"/>
                        </a:rPr>
                        <a:t>&gt;Φ13</a:t>
                      </a:r>
                      <a:endParaRPr lang="zh-CN" sz="1600" kern="100">
                        <a:effectLst/>
                        <a:latin typeface="Calibri"/>
                        <a:ea typeface="仿宋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宋体"/>
                          <a:ea typeface="仿宋"/>
                          <a:cs typeface="Times New Roman"/>
                        </a:rPr>
                        <a:t>&gt;Φ25</a:t>
                      </a:r>
                      <a:endParaRPr lang="zh-CN" sz="1600" kern="100">
                        <a:effectLst/>
                        <a:latin typeface="Calibri"/>
                        <a:ea typeface="仿宋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使用中</a:t>
                      </a:r>
                      <a:endParaRPr lang="zh-CN" sz="1600" kern="100">
                        <a:effectLst/>
                        <a:latin typeface="Calibri"/>
                        <a:ea typeface="仿宋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宋体"/>
                          <a:ea typeface="仿宋"/>
                          <a:cs typeface="Times New Roman"/>
                        </a:rPr>
                        <a:t>17.4</a:t>
                      </a:r>
                      <a:r>
                        <a:rPr lang="zh-CN" sz="1600" kern="0">
                          <a:effectLst/>
                          <a:latin typeface="Calibri"/>
                          <a:ea typeface="宋体"/>
                          <a:cs typeface="宋体"/>
                        </a:rPr>
                        <a:t>∽</a:t>
                      </a:r>
                      <a:r>
                        <a:rPr lang="en-US" sz="1600" kern="0">
                          <a:effectLst/>
                          <a:latin typeface="Calibri"/>
                          <a:ea typeface="宋体"/>
                          <a:cs typeface="宋体"/>
                        </a:rPr>
                        <a:t>19.1</a:t>
                      </a:r>
                      <a:endParaRPr lang="zh-CN" sz="1600" kern="100">
                        <a:effectLst/>
                        <a:latin typeface="Calibri"/>
                        <a:ea typeface="仿宋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宋体"/>
                          <a:ea typeface="仿宋"/>
                          <a:cs typeface="Times New Roman"/>
                        </a:rPr>
                        <a:t>5.14</a:t>
                      </a:r>
                      <a:endParaRPr lang="zh-CN" sz="1600" kern="100" dirty="0">
                        <a:effectLst/>
                        <a:latin typeface="Calibri"/>
                        <a:ea typeface="仿宋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宋体"/>
                          <a:ea typeface="仿宋"/>
                          <a:cs typeface="Times New Roman"/>
                        </a:rPr>
                        <a:t>1.25</a:t>
                      </a:r>
                      <a:endParaRPr lang="zh-CN" sz="1600" kern="100" dirty="0">
                        <a:effectLst/>
                        <a:latin typeface="Calibri"/>
                        <a:ea typeface="仿宋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宋体"/>
                          <a:ea typeface="仿宋"/>
                          <a:cs typeface="Times New Roman"/>
                        </a:rPr>
                        <a:t>0</a:t>
                      </a:r>
                      <a:endParaRPr lang="zh-CN" sz="1600" kern="100" dirty="0">
                        <a:effectLst/>
                        <a:latin typeface="Calibri"/>
                        <a:ea typeface="仿宋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宋体"/>
                          <a:ea typeface="仿宋"/>
                          <a:cs typeface="Times New Roman"/>
                        </a:rPr>
                        <a:t>4.39</a:t>
                      </a:r>
                      <a:endParaRPr lang="zh-CN" sz="1600" kern="100" dirty="0">
                        <a:effectLst/>
                        <a:latin typeface="Calibri"/>
                        <a:ea typeface="仿宋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宋体"/>
                          <a:ea typeface="仿宋"/>
                          <a:cs typeface="Times New Roman"/>
                        </a:rPr>
                        <a:t>1.21</a:t>
                      </a:r>
                      <a:endParaRPr lang="zh-CN" sz="1600" kern="100">
                        <a:effectLst/>
                        <a:latin typeface="Calibri"/>
                        <a:ea typeface="仿宋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宋体"/>
                          <a:ea typeface="仿宋"/>
                          <a:cs typeface="Times New Roman"/>
                        </a:rPr>
                        <a:t>1</a:t>
                      </a:r>
                      <a:r>
                        <a:rPr lang="zh-CN" sz="1600" kern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处</a:t>
                      </a:r>
                      <a:endParaRPr lang="zh-CN" sz="1600" kern="100" dirty="0">
                        <a:effectLst/>
                        <a:latin typeface="Calibri"/>
                        <a:ea typeface="仿宋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使用前</a:t>
                      </a:r>
                      <a:endParaRPr lang="zh-CN" sz="1600" kern="100" dirty="0">
                        <a:effectLst/>
                        <a:latin typeface="Calibri"/>
                        <a:ea typeface="仿宋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宋体"/>
                          <a:ea typeface="仿宋"/>
                          <a:cs typeface="Times New Roman"/>
                        </a:rPr>
                        <a:t>17.8</a:t>
                      </a:r>
                      <a:r>
                        <a:rPr lang="zh-CN" sz="1600" kern="0" dirty="0">
                          <a:effectLst/>
                          <a:latin typeface="Calibri"/>
                          <a:ea typeface="宋体"/>
                          <a:cs typeface="宋体"/>
                        </a:rPr>
                        <a:t>∽</a:t>
                      </a:r>
                      <a:r>
                        <a:rPr lang="en-US" sz="1600" kern="0" dirty="0">
                          <a:effectLst/>
                          <a:latin typeface="宋体"/>
                          <a:ea typeface="仿宋"/>
                          <a:cs typeface="Times New Roman"/>
                        </a:rPr>
                        <a:t>18.9</a:t>
                      </a:r>
                      <a:endParaRPr lang="zh-CN" sz="1600" kern="100" dirty="0">
                        <a:effectLst/>
                        <a:latin typeface="Calibri"/>
                        <a:ea typeface="仿宋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宋体"/>
                          <a:ea typeface="仿宋"/>
                          <a:cs typeface="Times New Roman"/>
                        </a:rPr>
                        <a:t>4.41</a:t>
                      </a:r>
                      <a:endParaRPr lang="zh-CN" sz="1600" kern="100">
                        <a:effectLst/>
                        <a:latin typeface="Calibri"/>
                        <a:ea typeface="仿宋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宋体"/>
                          <a:ea typeface="仿宋"/>
                          <a:cs typeface="Times New Roman"/>
                        </a:rPr>
                        <a:t>0.71</a:t>
                      </a:r>
                      <a:endParaRPr lang="zh-CN" sz="1600" kern="100">
                        <a:effectLst/>
                        <a:latin typeface="Calibri"/>
                        <a:ea typeface="仿宋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宋体"/>
                          <a:ea typeface="仿宋"/>
                          <a:cs typeface="Times New Roman"/>
                        </a:rPr>
                        <a:t>0</a:t>
                      </a:r>
                      <a:endParaRPr lang="zh-CN" sz="1600" kern="100">
                        <a:effectLst/>
                        <a:latin typeface="Calibri"/>
                        <a:ea typeface="仿宋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宋体"/>
                          <a:ea typeface="仿宋"/>
                          <a:cs typeface="Times New Roman"/>
                        </a:rPr>
                        <a:t>4.21</a:t>
                      </a:r>
                      <a:endParaRPr lang="zh-CN" sz="1600" kern="100" dirty="0">
                        <a:effectLst/>
                        <a:latin typeface="Calibri"/>
                        <a:ea typeface="仿宋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宋体"/>
                          <a:ea typeface="仿宋"/>
                          <a:cs typeface="Times New Roman"/>
                        </a:rPr>
                        <a:t>0.56</a:t>
                      </a:r>
                      <a:endParaRPr lang="zh-CN" sz="1600" kern="100" dirty="0">
                        <a:effectLst/>
                        <a:latin typeface="Calibri"/>
                        <a:ea typeface="仿宋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宋体"/>
                          <a:ea typeface="仿宋"/>
                          <a:cs typeface="Times New Roman"/>
                        </a:rPr>
                        <a:t>0</a:t>
                      </a:r>
                      <a:endParaRPr lang="zh-CN" sz="1600" kern="100" dirty="0">
                        <a:effectLst/>
                        <a:latin typeface="Calibri"/>
                        <a:ea typeface="仿宋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8" name="组合 7"/>
          <p:cNvGrpSpPr/>
          <p:nvPr/>
        </p:nvGrpSpPr>
        <p:grpSpPr>
          <a:xfrm>
            <a:off x="4929190" y="836713"/>
            <a:ext cx="3576460" cy="3447110"/>
            <a:chOff x="4568384" y="715945"/>
            <a:chExt cx="3361202" cy="3906431"/>
          </a:xfrm>
        </p:grpSpPr>
        <p:pic>
          <p:nvPicPr>
            <p:cNvPr id="48129" name="图片 14" descr="E:\Chen\气瓶检测\气瓶实用一年半超声检测2015-4-16\气瓶编号06536\处理结果\缠绕层与钢胆界面损伤.ti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59" t="896" r="7114" b="3268"/>
            <a:stretch>
              <a:fillRect/>
            </a:stretch>
          </p:blipFill>
          <p:spPr bwMode="auto">
            <a:xfrm>
              <a:off x="4572000" y="715945"/>
              <a:ext cx="3357586" cy="1977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130" name="图片 45" descr="E:\Chen\气瓶检测\气瓶实用一年半超声检测2015-4-16\气瓶编号06536\处理结果\缠绕层内部损伤.ti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59" t="673" r="7114" b="3046"/>
            <a:stretch>
              <a:fillRect/>
            </a:stretch>
          </p:blipFill>
          <p:spPr bwMode="auto">
            <a:xfrm>
              <a:off x="4568384" y="2693290"/>
              <a:ext cx="3361202" cy="1929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TextBox 13"/>
          <p:cNvSpPr txBox="1"/>
          <p:nvPr/>
        </p:nvSpPr>
        <p:spPr>
          <a:xfrm>
            <a:off x="2347732" y="1500174"/>
            <a:ext cx="24482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检测环境：</a:t>
            </a:r>
            <a:endParaRPr lang="en-US" altLang="zh-CN" dirty="0" smtClean="0"/>
          </a:p>
          <a:p>
            <a:r>
              <a:rPr lang="zh-CN" altLang="en-US" dirty="0" smtClean="0"/>
              <a:t>只允许一人蹲卧的狭小空间</a:t>
            </a:r>
            <a:endParaRPr lang="en-US" altLang="zh-CN" dirty="0" smtClean="0"/>
          </a:p>
          <a:p>
            <a:r>
              <a:rPr lang="zh-CN" altLang="en-US" dirty="0" smtClean="0"/>
              <a:t>试件用钢环搞定在钢架上，无法挪动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639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928794" y="1571612"/>
            <a:ext cx="5114926" cy="457200"/>
            <a:chOff x="1296" y="1224"/>
            <a:chExt cx="3222" cy="288"/>
          </a:xfrm>
        </p:grpSpPr>
        <p:sp>
          <p:nvSpPr>
            <p:cNvPr id="84" name="Oval 5"/>
            <p:cNvSpPr>
              <a:spLocks noChangeArrowheads="1"/>
            </p:cNvSpPr>
            <p:nvPr/>
          </p:nvSpPr>
          <p:spPr bwMode="gray">
            <a:xfrm>
              <a:off x="1296" y="1290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E96E29"/>
                </a:gs>
                <a:gs pos="100000">
                  <a:srgbClr val="E96E29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bg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1440" y="1224"/>
              <a:ext cx="3078" cy="288"/>
              <a:chOff x="1536" y="1470"/>
              <a:chExt cx="3078" cy="288"/>
            </a:xfrm>
          </p:grpSpPr>
          <p:sp>
            <p:nvSpPr>
              <p:cNvPr id="86" name="Line 7"/>
              <p:cNvSpPr>
                <a:spLocks noChangeShapeType="1"/>
              </p:cNvSpPr>
              <p:nvPr/>
            </p:nvSpPr>
            <p:spPr bwMode="gray">
              <a:xfrm flipV="1">
                <a:off x="1536" y="1603"/>
                <a:ext cx="218" cy="5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+mn-ea"/>
                </a:endParaRPr>
              </a:p>
            </p:txBody>
          </p:sp>
          <p:sp>
            <p:nvSpPr>
              <p:cNvPr id="87" name="AutoShape 8"/>
              <p:cNvSpPr>
                <a:spLocks noChangeArrowheads="1"/>
              </p:cNvSpPr>
              <p:nvPr/>
            </p:nvSpPr>
            <p:spPr bwMode="gray">
              <a:xfrm>
                <a:off x="1686" y="1470"/>
                <a:ext cx="2928" cy="288"/>
              </a:xfrm>
              <a:prstGeom prst="roundRect">
                <a:avLst>
                  <a:gd name="adj" fmla="val 50000"/>
                </a:avLst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zh-CN" altLang="en-US" dirty="0" smtClean="0"/>
                  <a:t>研究背景与意义</a:t>
                </a:r>
                <a:endParaRPr lang="zh-CN" altLang="en-US" dirty="0"/>
              </a:p>
            </p:txBody>
          </p:sp>
        </p:grp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1928794" y="2614610"/>
            <a:ext cx="5114925" cy="457200"/>
            <a:chOff x="1296" y="1566"/>
            <a:chExt cx="3222" cy="288"/>
          </a:xfrm>
        </p:grpSpPr>
        <p:sp>
          <p:nvSpPr>
            <p:cNvPr id="89" name="Oval 10"/>
            <p:cNvSpPr>
              <a:spLocks noChangeArrowheads="1"/>
            </p:cNvSpPr>
            <p:nvPr/>
          </p:nvSpPr>
          <p:spPr bwMode="gray">
            <a:xfrm>
              <a:off x="1296" y="1626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DCDC48"/>
                </a:gs>
                <a:gs pos="100000">
                  <a:srgbClr val="DCDC48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bg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5" name="Group 11"/>
            <p:cNvGrpSpPr>
              <a:grpSpLocks/>
            </p:cNvGrpSpPr>
            <p:nvPr/>
          </p:nvGrpSpPr>
          <p:grpSpPr bwMode="auto">
            <a:xfrm>
              <a:off x="1440" y="1566"/>
              <a:ext cx="3078" cy="288"/>
              <a:chOff x="1536" y="1470"/>
              <a:chExt cx="3078" cy="288"/>
            </a:xfrm>
          </p:grpSpPr>
          <p:sp>
            <p:nvSpPr>
              <p:cNvPr id="91" name="Line 12"/>
              <p:cNvSpPr>
                <a:spLocks noChangeShapeType="1"/>
              </p:cNvSpPr>
              <p:nvPr/>
            </p:nvSpPr>
            <p:spPr bwMode="gray">
              <a:xfrm flipV="1">
                <a:off x="1536" y="1603"/>
                <a:ext cx="218" cy="5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+mn-ea"/>
                </a:endParaRPr>
              </a:p>
            </p:txBody>
          </p:sp>
          <p:sp>
            <p:nvSpPr>
              <p:cNvPr id="92" name="AutoShape 13"/>
              <p:cNvSpPr>
                <a:spLocks noChangeArrowheads="1"/>
              </p:cNvSpPr>
              <p:nvPr/>
            </p:nvSpPr>
            <p:spPr bwMode="gray">
              <a:xfrm>
                <a:off x="1686" y="1470"/>
                <a:ext cx="2928" cy="288"/>
              </a:xfrm>
              <a:prstGeom prst="roundRect">
                <a:avLst>
                  <a:gd name="adj" fmla="val 50000"/>
                </a:avLst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zh-CN" altLang="en-US" dirty="0" smtClean="0"/>
                  <a:t>研究进展</a:t>
                </a:r>
                <a:endParaRPr lang="zh-CN" altLang="en-US" dirty="0"/>
              </a:p>
            </p:txBody>
          </p:sp>
        </p:grpSp>
      </p:grpSp>
      <p:grpSp>
        <p:nvGrpSpPr>
          <p:cNvPr id="6" name="Group 14"/>
          <p:cNvGrpSpPr>
            <a:grpSpLocks/>
          </p:cNvGrpSpPr>
          <p:nvPr/>
        </p:nvGrpSpPr>
        <p:grpSpPr bwMode="auto">
          <a:xfrm>
            <a:off x="1928794" y="3614742"/>
            <a:ext cx="5114925" cy="457200"/>
            <a:chOff x="1296" y="1908"/>
            <a:chExt cx="3222" cy="288"/>
          </a:xfrm>
        </p:grpSpPr>
        <p:sp>
          <p:nvSpPr>
            <p:cNvPr id="94" name="Oval 15"/>
            <p:cNvSpPr>
              <a:spLocks noChangeArrowheads="1"/>
            </p:cNvSpPr>
            <p:nvPr/>
          </p:nvSpPr>
          <p:spPr bwMode="gray">
            <a:xfrm>
              <a:off x="1296" y="1974"/>
              <a:ext cx="144" cy="144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666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bg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7" name="Group 16"/>
            <p:cNvGrpSpPr>
              <a:grpSpLocks/>
            </p:cNvGrpSpPr>
            <p:nvPr/>
          </p:nvGrpSpPr>
          <p:grpSpPr bwMode="auto">
            <a:xfrm>
              <a:off x="1440" y="1908"/>
              <a:ext cx="3078" cy="288"/>
              <a:chOff x="1536" y="1470"/>
              <a:chExt cx="3078" cy="288"/>
            </a:xfrm>
          </p:grpSpPr>
          <p:sp>
            <p:nvSpPr>
              <p:cNvPr id="96" name="Line 17"/>
              <p:cNvSpPr>
                <a:spLocks noChangeShapeType="1"/>
              </p:cNvSpPr>
              <p:nvPr/>
            </p:nvSpPr>
            <p:spPr bwMode="gray">
              <a:xfrm flipV="1">
                <a:off x="1536" y="1603"/>
                <a:ext cx="218" cy="5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/>
              <a:lstStyle/>
              <a:p>
                <a:pPr algn="ctr">
                  <a:defRPr/>
                </a:pPr>
                <a:endParaRPr lang="zh-CN" altLang="en-US">
                  <a:ea typeface="+mn-ea"/>
                </a:endParaRPr>
              </a:p>
            </p:txBody>
          </p:sp>
          <p:sp>
            <p:nvSpPr>
              <p:cNvPr id="97" name="AutoShape 18"/>
              <p:cNvSpPr>
                <a:spLocks noChangeArrowheads="1"/>
              </p:cNvSpPr>
              <p:nvPr/>
            </p:nvSpPr>
            <p:spPr bwMode="gray">
              <a:xfrm>
                <a:off x="1686" y="1470"/>
                <a:ext cx="2928" cy="288"/>
              </a:xfrm>
              <a:prstGeom prst="roundRect">
                <a:avLst>
                  <a:gd name="adj" fmla="val 50000"/>
                </a:avLst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研究设想与初步成果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8" name="Group 19"/>
          <p:cNvGrpSpPr>
            <a:grpSpLocks/>
          </p:cNvGrpSpPr>
          <p:nvPr/>
        </p:nvGrpSpPr>
        <p:grpSpPr bwMode="auto">
          <a:xfrm>
            <a:off x="1928794" y="4614875"/>
            <a:ext cx="5114925" cy="457200"/>
            <a:chOff x="1296" y="2256"/>
            <a:chExt cx="3222" cy="288"/>
          </a:xfrm>
        </p:grpSpPr>
        <p:sp>
          <p:nvSpPr>
            <p:cNvPr id="99" name="Oval 20"/>
            <p:cNvSpPr>
              <a:spLocks noChangeArrowheads="1"/>
            </p:cNvSpPr>
            <p:nvPr/>
          </p:nvSpPr>
          <p:spPr bwMode="gray">
            <a:xfrm>
              <a:off x="1296" y="2325"/>
              <a:ext cx="144" cy="144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6666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bg1"/>
              </a:solidFill>
              <a:round/>
              <a:headEnd/>
              <a:tailEnd/>
            </a:ln>
            <a:effectLst>
              <a:glow rad="101600">
                <a:srgbClr val="FFFF00">
                  <a:alpha val="60000"/>
                </a:srgbClr>
              </a:glow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9" name="Group 21"/>
            <p:cNvGrpSpPr>
              <a:grpSpLocks/>
            </p:cNvGrpSpPr>
            <p:nvPr/>
          </p:nvGrpSpPr>
          <p:grpSpPr bwMode="auto">
            <a:xfrm>
              <a:off x="1440" y="2256"/>
              <a:ext cx="3078" cy="288"/>
              <a:chOff x="1536" y="1470"/>
              <a:chExt cx="3078" cy="288"/>
            </a:xfrm>
          </p:grpSpPr>
          <p:sp>
            <p:nvSpPr>
              <p:cNvPr id="101" name="Line 22"/>
              <p:cNvSpPr>
                <a:spLocks noChangeShapeType="1"/>
              </p:cNvSpPr>
              <p:nvPr/>
            </p:nvSpPr>
            <p:spPr bwMode="gray">
              <a:xfrm flipV="1">
                <a:off x="1536" y="1603"/>
                <a:ext cx="218" cy="5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+mn-ea"/>
                </a:endParaRPr>
              </a:p>
            </p:txBody>
          </p:sp>
          <p:sp>
            <p:nvSpPr>
              <p:cNvPr id="102" name="AutoShape 23"/>
              <p:cNvSpPr>
                <a:spLocks noChangeArrowheads="1"/>
              </p:cNvSpPr>
              <p:nvPr/>
            </p:nvSpPr>
            <p:spPr bwMode="gray">
              <a:xfrm>
                <a:off x="1686" y="1470"/>
                <a:ext cx="2928" cy="288"/>
              </a:xfrm>
              <a:prstGeom prst="roundRect">
                <a:avLst>
                  <a:gd name="adj" fmla="val 50000"/>
                </a:avLst>
              </a:prstGeom>
              <a:ln>
                <a:headEnd/>
                <a:tailEnd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zh-CN" altLang="en-US" b="1" dirty="0" smtClean="0">
                    <a:solidFill>
                      <a:srgbClr val="FFFF00"/>
                    </a:solidFill>
                  </a:rPr>
                  <a:t>预期成果及工作计划</a:t>
                </a:r>
                <a:endParaRPr lang="zh-CN" altLang="en-US" b="1" dirty="0">
                  <a:solidFill>
                    <a:srgbClr val="FFFF00"/>
                  </a:solidFill>
                </a:endParaRPr>
              </a:p>
            </p:txBody>
          </p:sp>
        </p:grpSp>
      </p:grpSp>
      <p:cxnSp>
        <p:nvCxnSpPr>
          <p:cNvPr id="108" name="直接连接符 107"/>
          <p:cNvCxnSpPr/>
          <p:nvPr/>
        </p:nvCxnSpPr>
        <p:spPr>
          <a:xfrm>
            <a:off x="500034" y="1071546"/>
            <a:ext cx="6286544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标题 2"/>
          <p:cNvSpPr txBox="1">
            <a:spLocks/>
          </p:cNvSpPr>
          <p:nvPr/>
        </p:nvSpPr>
        <p:spPr>
          <a:xfrm>
            <a:off x="428596" y="428604"/>
            <a:ext cx="2000264" cy="71438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content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57158" y="714356"/>
            <a:ext cx="6429420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 txBox="1">
            <a:spLocks/>
          </p:cNvSpPr>
          <p:nvPr/>
        </p:nvSpPr>
        <p:spPr>
          <a:xfrm>
            <a:off x="357158" y="285728"/>
            <a:ext cx="7072362" cy="714380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  <a:defRPr/>
            </a:pPr>
            <a:r>
              <a:rPr kumimoji="0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uLnTx/>
                <a:uFillTx/>
                <a:latin typeface="宋体" pitchFamily="2" charset="-122"/>
                <a:ea typeface="宋体" pitchFamily="2" charset="-122"/>
                <a:cs typeface="Times New Roman" pitchFamily="18" charset="0"/>
              </a:rPr>
              <a:t>预期结果与创新点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uLnTx/>
              <a:uFillTx/>
              <a:latin typeface="宋体" pitchFamily="2" charset="-122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39950" name="Line 3"/>
          <p:cNvSpPr>
            <a:spLocks noChangeShapeType="1"/>
          </p:cNvSpPr>
          <p:nvPr/>
        </p:nvSpPr>
        <p:spPr bwMode="gray">
          <a:xfrm>
            <a:off x="3475582" y="2292204"/>
            <a:ext cx="310600" cy="186360"/>
          </a:xfrm>
          <a:prstGeom prst="line">
            <a:avLst/>
          </a:prstGeom>
          <a:noFill/>
          <a:ln w="76200">
            <a:solidFill>
              <a:srgbClr val="C0C0C0"/>
            </a:solidFill>
            <a:round/>
            <a:headEnd/>
            <a:tailEnd type="triangle" w="med" len="med"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951" name="Line 4"/>
          <p:cNvSpPr>
            <a:spLocks noChangeShapeType="1"/>
          </p:cNvSpPr>
          <p:nvPr/>
        </p:nvSpPr>
        <p:spPr bwMode="gray">
          <a:xfrm flipV="1">
            <a:off x="3689896" y="4301786"/>
            <a:ext cx="277468" cy="248480"/>
          </a:xfrm>
          <a:prstGeom prst="line">
            <a:avLst/>
          </a:prstGeom>
          <a:noFill/>
          <a:ln w="76200">
            <a:solidFill>
              <a:srgbClr val="C0C0C0"/>
            </a:solidFill>
            <a:round/>
            <a:headEnd/>
            <a:tailEnd type="triangle" w="med" len="med"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953" name="Line 6"/>
          <p:cNvSpPr>
            <a:spLocks noChangeShapeType="1"/>
          </p:cNvSpPr>
          <p:nvPr/>
        </p:nvSpPr>
        <p:spPr bwMode="gray">
          <a:xfrm rot="2103433" flipV="1">
            <a:off x="3214414" y="3370266"/>
            <a:ext cx="308359" cy="240552"/>
          </a:xfrm>
          <a:prstGeom prst="line">
            <a:avLst/>
          </a:prstGeom>
          <a:noFill/>
          <a:ln w="76200">
            <a:solidFill>
              <a:srgbClr val="C0C0C0"/>
            </a:solidFill>
            <a:round/>
            <a:headEnd/>
            <a:tailEnd type="triangle" w="med" len="med"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954" name="Line 7"/>
          <p:cNvSpPr>
            <a:spLocks noChangeShapeType="1"/>
          </p:cNvSpPr>
          <p:nvPr/>
        </p:nvSpPr>
        <p:spPr bwMode="gray">
          <a:xfrm rot="-6456755" flipH="1" flipV="1">
            <a:off x="5334772" y="2162995"/>
            <a:ext cx="298175" cy="93870"/>
          </a:xfrm>
          <a:prstGeom prst="line">
            <a:avLst/>
          </a:prstGeom>
          <a:noFill/>
          <a:ln w="76200">
            <a:solidFill>
              <a:srgbClr val="C0C0C0"/>
            </a:solidFill>
            <a:round/>
            <a:headEnd/>
            <a:tailEnd type="triangle" w="med" len="med"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955" name="Line 8"/>
          <p:cNvSpPr>
            <a:spLocks noChangeShapeType="1"/>
          </p:cNvSpPr>
          <p:nvPr/>
        </p:nvSpPr>
        <p:spPr bwMode="gray">
          <a:xfrm rot="4384254" flipH="1">
            <a:off x="5212395" y="4219798"/>
            <a:ext cx="359526" cy="280170"/>
          </a:xfrm>
          <a:prstGeom prst="line">
            <a:avLst/>
          </a:prstGeom>
          <a:noFill/>
          <a:ln w="76200">
            <a:solidFill>
              <a:srgbClr val="C0C0C0"/>
            </a:solidFill>
            <a:round/>
            <a:headEnd/>
            <a:tailEnd type="triangle" w="med" len="med"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956" name="Line 9"/>
          <p:cNvSpPr>
            <a:spLocks noChangeShapeType="1"/>
          </p:cNvSpPr>
          <p:nvPr/>
        </p:nvSpPr>
        <p:spPr bwMode="gray">
          <a:xfrm rot="120645" flipH="1">
            <a:off x="4908571" y="2449975"/>
            <a:ext cx="336810" cy="246939"/>
          </a:xfrm>
          <a:prstGeom prst="line">
            <a:avLst/>
          </a:prstGeom>
          <a:noFill/>
          <a:ln w="76200">
            <a:solidFill>
              <a:srgbClr val="C0C0C0"/>
            </a:solidFill>
            <a:round/>
            <a:headEnd/>
            <a:tailEnd type="triangle" w="med" len="med"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5722" name="AutoShape 10"/>
          <p:cNvSpPr>
            <a:spLocks noChangeArrowheads="1"/>
          </p:cNvSpPr>
          <p:nvPr/>
        </p:nvSpPr>
        <p:spPr bwMode="gray">
          <a:xfrm>
            <a:off x="201491" y="1448622"/>
            <a:ext cx="4025376" cy="71438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4EA7EA"/>
              </a:gs>
              <a:gs pos="50000">
                <a:srgbClr val="4EA7EA">
                  <a:gamma/>
                  <a:tint val="42353"/>
                  <a:invGamma/>
                </a:srgbClr>
              </a:gs>
              <a:gs pos="100000">
                <a:srgbClr val="4EA7EA"/>
              </a:gs>
            </a:gsLst>
            <a:lin ang="5400000" scaled="1"/>
          </a:gradFill>
          <a:ln w="28575" algn="ctr">
            <a:solidFill>
              <a:schemeClr val="bg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9958" name="Line 11"/>
          <p:cNvSpPr>
            <a:spLocks noChangeShapeType="1"/>
          </p:cNvSpPr>
          <p:nvPr/>
        </p:nvSpPr>
        <p:spPr bwMode="gray">
          <a:xfrm rot="2147097" flipH="1">
            <a:off x="4963644" y="3430381"/>
            <a:ext cx="303813" cy="215925"/>
          </a:xfrm>
          <a:prstGeom prst="line">
            <a:avLst/>
          </a:prstGeom>
          <a:noFill/>
          <a:ln w="76200">
            <a:solidFill>
              <a:srgbClr val="C0C0C0"/>
            </a:solidFill>
            <a:round/>
            <a:headEnd/>
            <a:tailEnd type="triangle" w="med" len="med"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959" name="Oval 15" descr="p3"/>
          <p:cNvSpPr>
            <a:spLocks noChangeArrowheads="1"/>
          </p:cNvSpPr>
          <p:nvPr/>
        </p:nvSpPr>
        <p:spPr bwMode="gray">
          <a:xfrm>
            <a:off x="3643306" y="2929964"/>
            <a:ext cx="1253863" cy="1213416"/>
          </a:xfrm>
          <a:prstGeom prst="ellipse">
            <a:avLst/>
          </a:prstGeom>
          <a:ln>
            <a:noFill/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b="1" dirty="0" smtClean="0">
                <a:solidFill>
                  <a:srgbClr val="7030A0"/>
                </a:solidFill>
                <a:latin typeface="Arial" pitchFamily="34" charset="0"/>
                <a:ea typeface="宋体" pitchFamily="2" charset="-122"/>
              </a:rPr>
              <a:t>预期成果与</a:t>
            </a:r>
            <a:endParaRPr lang="en-US" altLang="zh-CN" sz="1600" b="1" dirty="0" smtClean="0">
              <a:solidFill>
                <a:srgbClr val="7030A0"/>
              </a:solidFill>
              <a:latin typeface="Arial" pitchFamily="34" charset="0"/>
              <a:ea typeface="宋体" pitchFamily="2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b="1" dirty="0" smtClean="0">
                <a:solidFill>
                  <a:srgbClr val="7030A0"/>
                </a:solidFill>
                <a:latin typeface="Arial" pitchFamily="34" charset="0"/>
                <a:ea typeface="宋体" pitchFamily="2" charset="-122"/>
              </a:rPr>
              <a:t>创新点</a:t>
            </a:r>
            <a:endParaRPr kumimoji="0" lang="zh-CN" altLang="zh-CN" sz="1600" b="1" i="0" u="none" strike="noStrike" cap="none" normalizeH="0" baseline="0" dirty="0" smtClean="0">
              <a:ln>
                <a:noFill/>
              </a:ln>
              <a:solidFill>
                <a:srgbClr val="7030A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39960" name="Rectangle 16"/>
          <p:cNvSpPr>
            <a:spLocks noChangeArrowheads="1"/>
          </p:cNvSpPr>
          <p:nvPr/>
        </p:nvSpPr>
        <p:spPr bwMode="gray">
          <a:xfrm>
            <a:off x="357158" y="1487694"/>
            <a:ext cx="381106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b="1" dirty="0" smtClean="0">
                <a:solidFill>
                  <a:srgbClr val="1C1C1C"/>
                </a:solidFill>
                <a:latin typeface="宋体" pitchFamily="2" charset="-122"/>
                <a:ea typeface="宋体" pitchFamily="2" charset="-122"/>
              </a:rPr>
              <a:t>1.</a:t>
            </a:r>
            <a:r>
              <a:rPr lang="zh-CN" altLang="en-US" sz="1600" b="1" dirty="0" smtClean="0">
                <a:solidFill>
                  <a:srgbClr val="1C1C1C"/>
                </a:solidFill>
                <a:latin typeface="宋体" pitchFamily="2" charset="-122"/>
                <a:ea typeface="宋体" pitchFamily="2" charset="-122"/>
              </a:rPr>
              <a:t>发展一套厚壁复合管状结构的超声检测方法</a:t>
            </a:r>
            <a:endParaRPr lang="en-US" altLang="zh-CN" sz="1600" b="1" dirty="0" smtClean="0">
              <a:solidFill>
                <a:srgbClr val="1C1C1C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15735" name="AutoShape 23"/>
          <p:cNvSpPr>
            <a:spLocks noChangeArrowheads="1"/>
          </p:cNvSpPr>
          <p:nvPr/>
        </p:nvSpPr>
        <p:spPr bwMode="gray">
          <a:xfrm>
            <a:off x="5121574" y="1704622"/>
            <a:ext cx="3917840" cy="716266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8575" algn="ctr">
            <a:solidFill>
              <a:schemeClr val="bg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5737" name="AutoShape 25"/>
          <p:cNvSpPr>
            <a:spLocks noChangeArrowheads="1"/>
          </p:cNvSpPr>
          <p:nvPr/>
        </p:nvSpPr>
        <p:spPr bwMode="gray">
          <a:xfrm>
            <a:off x="-41721" y="3051349"/>
            <a:ext cx="3125623" cy="862390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9970" name="Rectangle 26"/>
          <p:cNvSpPr>
            <a:spLocks noChangeArrowheads="1"/>
          </p:cNvSpPr>
          <p:nvPr/>
        </p:nvSpPr>
        <p:spPr bwMode="auto">
          <a:xfrm>
            <a:off x="0" y="3099047"/>
            <a:ext cx="298782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 smtClean="0">
                <a:solidFill>
                  <a:srgbClr val="1C1C1C"/>
                </a:solidFill>
                <a:latin typeface="宋体" pitchFamily="2" charset="-122"/>
                <a:ea typeface="宋体" pitchFamily="2" charset="-122"/>
              </a:rPr>
              <a:t>3.</a:t>
            </a:r>
            <a:r>
              <a:rPr lang="zh-CN" altLang="en-US" sz="1600" b="1" dirty="0">
                <a:solidFill>
                  <a:srgbClr val="1C1C1C"/>
                </a:solidFill>
                <a:latin typeface="宋体" pitchFamily="2" charset="-122"/>
                <a:ea typeface="宋体" pitchFamily="2" charset="-122"/>
              </a:rPr>
              <a:t>测试聚脲涂层的透波性能，设计既满足工业需求又可进行超声检测的涂层配方</a:t>
            </a:r>
            <a:endParaRPr kumimoji="0" lang="zh-CN" altLang="zh-CN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9" name="AutoShape 10"/>
          <p:cNvSpPr>
            <a:spLocks noChangeArrowheads="1"/>
          </p:cNvSpPr>
          <p:nvPr/>
        </p:nvSpPr>
        <p:spPr bwMode="gray">
          <a:xfrm>
            <a:off x="380086" y="4621703"/>
            <a:ext cx="3668186" cy="714380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0" name="Rectangle 16"/>
          <p:cNvSpPr>
            <a:spLocks noChangeArrowheads="1"/>
          </p:cNvSpPr>
          <p:nvPr/>
        </p:nvSpPr>
        <p:spPr bwMode="gray">
          <a:xfrm>
            <a:off x="470626" y="4563395"/>
            <a:ext cx="352531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 smtClean="0">
                <a:solidFill>
                  <a:srgbClr val="1C1C1C"/>
                </a:solidFill>
                <a:latin typeface="宋体" pitchFamily="2" charset="-122"/>
                <a:ea typeface="宋体" pitchFamily="2" charset="-122"/>
              </a:rPr>
              <a:t>5.</a:t>
            </a:r>
            <a:r>
              <a:rPr lang="zh-CN" altLang="en-US" sz="1600" b="1" dirty="0">
                <a:solidFill>
                  <a:srgbClr val="1C1C1C"/>
                </a:solidFill>
                <a:latin typeface="宋体" pitchFamily="2" charset="-122"/>
                <a:ea typeface="宋体" pitchFamily="2" charset="-122"/>
              </a:rPr>
              <a:t>初步设计多通道接触式水耦合探头装置；基于</a:t>
            </a:r>
            <a:r>
              <a:rPr lang="en-US" altLang="zh-CN" sz="1600" b="1" dirty="0">
                <a:solidFill>
                  <a:srgbClr val="1C1C1C"/>
                </a:solidFill>
                <a:latin typeface="宋体" pitchFamily="2" charset="-122"/>
                <a:ea typeface="宋体" pitchFamily="2" charset="-122"/>
              </a:rPr>
              <a:t>MATLAB</a:t>
            </a:r>
            <a:r>
              <a:rPr lang="zh-CN" altLang="en-US" sz="1600" b="1" dirty="0">
                <a:solidFill>
                  <a:srgbClr val="1C1C1C"/>
                </a:solidFill>
                <a:latin typeface="宋体" pitchFamily="2" charset="-122"/>
                <a:ea typeface="宋体" pitchFamily="2" charset="-122"/>
              </a:rPr>
              <a:t>与</a:t>
            </a:r>
            <a:r>
              <a:rPr lang="en-US" altLang="zh-CN" sz="1600" b="1" dirty="0">
                <a:solidFill>
                  <a:srgbClr val="1C1C1C"/>
                </a:solidFill>
                <a:latin typeface="宋体" pitchFamily="2" charset="-122"/>
                <a:ea typeface="宋体" pitchFamily="2" charset="-122"/>
              </a:rPr>
              <a:t>LabVIEW</a:t>
            </a:r>
            <a:r>
              <a:rPr lang="zh-CN" altLang="en-US" sz="1600" b="1" dirty="0">
                <a:solidFill>
                  <a:srgbClr val="1C1C1C"/>
                </a:solidFill>
                <a:latin typeface="宋体" pitchFamily="2" charset="-122"/>
                <a:ea typeface="宋体" pitchFamily="2" charset="-122"/>
              </a:rPr>
              <a:t>初步设计超声检测软件系统；</a:t>
            </a:r>
            <a:endParaRPr lang="en-US" altLang="zh-CN" sz="1600" b="1" dirty="0" smtClean="0">
              <a:solidFill>
                <a:srgbClr val="1C1C1C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6" name="Rectangle 16"/>
          <p:cNvSpPr>
            <a:spLocks noChangeArrowheads="1"/>
          </p:cNvSpPr>
          <p:nvPr/>
        </p:nvSpPr>
        <p:spPr bwMode="gray">
          <a:xfrm>
            <a:off x="5323472" y="1765344"/>
            <a:ext cx="3559542" cy="584775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 smtClean="0">
                <a:solidFill>
                  <a:srgbClr val="1C1C1C"/>
                </a:solidFill>
                <a:latin typeface="宋体" pitchFamily="2" charset="-122"/>
                <a:ea typeface="宋体" pitchFamily="2" charset="-122"/>
              </a:rPr>
              <a:t>2</a:t>
            </a:r>
            <a:r>
              <a:rPr lang="en-US" altLang="zh-CN" sz="1600" b="1" dirty="0">
                <a:solidFill>
                  <a:srgbClr val="1C1C1C"/>
                </a:solidFill>
                <a:latin typeface="宋体" pitchFamily="2" charset="-122"/>
                <a:ea typeface="宋体" pitchFamily="2" charset="-122"/>
              </a:rPr>
              <a:t>.</a:t>
            </a:r>
            <a:r>
              <a:rPr lang="zh-CN" altLang="en-US" sz="1600" b="1" dirty="0">
                <a:solidFill>
                  <a:srgbClr val="1C1C1C"/>
                </a:solidFill>
                <a:latin typeface="宋体" pitchFamily="2" charset="-122"/>
                <a:ea typeface="宋体" pitchFamily="2" charset="-122"/>
              </a:rPr>
              <a:t>结合小波变换与快速傅里叶变换脉冲实现</a:t>
            </a:r>
            <a:r>
              <a:rPr lang="zh-CN" altLang="en-US" sz="1600" b="1" dirty="0" smtClean="0">
                <a:solidFill>
                  <a:srgbClr val="1C1C1C"/>
                </a:solidFill>
                <a:latin typeface="宋体" pitchFamily="2" charset="-122"/>
                <a:ea typeface="宋体" pitchFamily="2" charset="-122"/>
              </a:rPr>
              <a:t>超声波的信号</a:t>
            </a:r>
            <a:r>
              <a:rPr lang="zh-CN" altLang="en-US" sz="1600" b="1" dirty="0">
                <a:solidFill>
                  <a:srgbClr val="1C1C1C"/>
                </a:solidFill>
                <a:latin typeface="宋体" pitchFamily="2" charset="-122"/>
                <a:ea typeface="宋体" pitchFamily="2" charset="-122"/>
              </a:rPr>
              <a:t>分析与损伤识别</a:t>
            </a:r>
            <a:endParaRPr lang="en-US" altLang="zh-CN" sz="1600" b="1" dirty="0" smtClean="0">
              <a:solidFill>
                <a:srgbClr val="1C1C1C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8" name="AutoShape 23"/>
          <p:cNvSpPr>
            <a:spLocks noChangeArrowheads="1"/>
          </p:cNvSpPr>
          <p:nvPr/>
        </p:nvSpPr>
        <p:spPr bwMode="gray">
          <a:xfrm>
            <a:off x="5475846" y="3140968"/>
            <a:ext cx="3560650" cy="902382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7" name="Rectangle 16"/>
          <p:cNvSpPr>
            <a:spLocks noChangeArrowheads="1"/>
          </p:cNvSpPr>
          <p:nvPr/>
        </p:nvSpPr>
        <p:spPr bwMode="gray">
          <a:xfrm>
            <a:off x="5596784" y="3197604"/>
            <a:ext cx="331877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b="1" dirty="0" smtClean="0">
                <a:solidFill>
                  <a:srgbClr val="1C1C1C"/>
                </a:solidFill>
                <a:latin typeface="宋体" pitchFamily="2" charset="-122"/>
                <a:ea typeface="宋体" pitchFamily="2" charset="-122"/>
              </a:rPr>
              <a:t>4.</a:t>
            </a:r>
            <a:r>
              <a:rPr lang="zh-CN" altLang="en-US" sz="1600" b="1" dirty="0" smtClean="0">
                <a:solidFill>
                  <a:srgbClr val="1C1C1C"/>
                </a:solidFill>
                <a:latin typeface="宋体" pitchFamily="2" charset="-122"/>
                <a:ea typeface="宋体" pitchFamily="2" charset="-122"/>
              </a:rPr>
              <a:t> 通过试验与数值模拟对比，建立复合材料层中复杂损伤的等效非线性材料模型</a:t>
            </a:r>
            <a:endParaRPr lang="en-US" altLang="zh-CN" sz="1600" b="1" dirty="0" smtClean="0">
              <a:solidFill>
                <a:srgbClr val="1C1C1C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0" name="AutoShape 23"/>
          <p:cNvSpPr>
            <a:spLocks noChangeArrowheads="1"/>
          </p:cNvSpPr>
          <p:nvPr/>
        </p:nvSpPr>
        <p:spPr bwMode="gray">
          <a:xfrm>
            <a:off x="5190094" y="4725144"/>
            <a:ext cx="3846402" cy="755768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42353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28575" algn="ctr">
            <a:solidFill>
              <a:schemeClr val="bg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1" name="Rectangle 16"/>
          <p:cNvSpPr>
            <a:spLocks noChangeArrowheads="1"/>
          </p:cNvSpPr>
          <p:nvPr/>
        </p:nvSpPr>
        <p:spPr bwMode="gray">
          <a:xfrm>
            <a:off x="5394828" y="4811601"/>
            <a:ext cx="349765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 smtClean="0">
                <a:solidFill>
                  <a:srgbClr val="1C1C1C"/>
                </a:solidFill>
                <a:latin typeface="Arial" pitchFamily="34" charset="0"/>
                <a:ea typeface="宋体" pitchFamily="2" charset="-122"/>
              </a:rPr>
              <a:t>6</a:t>
            </a:r>
            <a:r>
              <a:rPr lang="en-US" altLang="zh-CN" sz="1600" b="1" dirty="0">
                <a:solidFill>
                  <a:srgbClr val="1C1C1C"/>
                </a:solidFill>
                <a:latin typeface="Arial" pitchFamily="34" charset="0"/>
                <a:ea typeface="宋体" pitchFamily="2" charset="-122"/>
              </a:rPr>
              <a:t>.</a:t>
            </a:r>
            <a:r>
              <a:rPr lang="zh-CN" altLang="en-US" sz="1600" b="1" dirty="0">
                <a:solidFill>
                  <a:srgbClr val="1C1C1C"/>
                </a:solidFill>
                <a:latin typeface="Arial" pitchFamily="34" charset="0"/>
                <a:ea typeface="宋体" pitchFamily="2" charset="-122"/>
              </a:rPr>
              <a:t>发表</a:t>
            </a:r>
            <a:r>
              <a:rPr lang="zh-CN" altLang="en-US" sz="1600" b="1" dirty="0">
                <a:solidFill>
                  <a:srgbClr val="1C1C1C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ＥＩ</a:t>
            </a:r>
            <a:r>
              <a:rPr lang="zh-CN" altLang="en-US" sz="1600" b="1" dirty="0">
                <a:solidFill>
                  <a:srgbClr val="1C1C1C"/>
                </a:solidFill>
                <a:latin typeface="Arial" pitchFamily="34" charset="0"/>
                <a:ea typeface="宋体" pitchFamily="2" charset="-122"/>
              </a:rPr>
              <a:t>文章</a:t>
            </a:r>
            <a:r>
              <a:rPr lang="zh-CN" altLang="en-US" sz="1600" b="1" dirty="0">
                <a:solidFill>
                  <a:srgbClr val="1C1C1C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１</a:t>
            </a:r>
            <a:r>
              <a:rPr lang="zh-CN" altLang="en-US" sz="1600" b="1" dirty="0">
                <a:solidFill>
                  <a:srgbClr val="1C1C1C"/>
                </a:solidFill>
                <a:latin typeface="Arial" pitchFamily="34" charset="0"/>
                <a:ea typeface="宋体" pitchFamily="2" charset="-122"/>
              </a:rPr>
              <a:t>篇，申请专利两项，实地进行厚壁复合压力容器检测</a:t>
            </a:r>
            <a:endParaRPr lang="zh-CN" altLang="zh-CN" sz="1600" dirty="0">
              <a:latin typeface="Arial" pitchFamily="34" charset="0"/>
              <a:ea typeface="宋体" pitchFamily="2" charset="-122"/>
            </a:endParaRP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600" b="1" dirty="0" smtClean="0">
              <a:solidFill>
                <a:srgbClr val="1C1C1C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57158" y="714356"/>
            <a:ext cx="6429420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 txBox="1">
            <a:spLocks/>
          </p:cNvSpPr>
          <p:nvPr/>
        </p:nvSpPr>
        <p:spPr>
          <a:xfrm>
            <a:off x="357158" y="285728"/>
            <a:ext cx="7072362" cy="714380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  <a:defRPr/>
            </a:pPr>
            <a:r>
              <a:rPr lang="zh-CN" altLang="en-US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Times New Roman" pitchFamily="18" charset="0"/>
              </a:rPr>
              <a:t>工作计划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uLnTx/>
              <a:uFillTx/>
              <a:latin typeface="宋体" pitchFamily="2" charset="-122"/>
              <a:ea typeface="宋体" pitchFamily="2" charset="-122"/>
              <a:cs typeface="Times New Roman" pitchFamily="18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07504" y="1300150"/>
            <a:ext cx="8250710" cy="3786216"/>
            <a:chOff x="107504" y="1000108"/>
            <a:chExt cx="8250710" cy="3786216"/>
          </a:xfrm>
        </p:grpSpPr>
        <p:grpSp>
          <p:nvGrpSpPr>
            <p:cNvPr id="39960" name="Group 3"/>
            <p:cNvGrpSpPr>
              <a:grpSpLocks/>
            </p:cNvGrpSpPr>
            <p:nvPr/>
          </p:nvGrpSpPr>
          <p:grpSpPr bwMode="auto">
            <a:xfrm>
              <a:off x="1285900" y="1357298"/>
              <a:ext cx="1724025" cy="482600"/>
              <a:chOff x="816" y="2304"/>
              <a:chExt cx="1440" cy="448"/>
            </a:xfrm>
          </p:grpSpPr>
          <p:sp>
            <p:nvSpPr>
              <p:cNvPr id="39961" name="Freeform 4"/>
              <p:cNvSpPr>
                <a:spLocks/>
              </p:cNvSpPr>
              <p:nvPr/>
            </p:nvSpPr>
            <p:spPr bwMode="gray">
              <a:xfrm>
                <a:off x="901" y="2562"/>
                <a:ext cx="1270" cy="190"/>
              </a:xfrm>
              <a:custGeom>
                <a:avLst/>
                <a:gdLst>
                  <a:gd name="T0" fmla="*/ 1440 w 1120"/>
                  <a:gd name="T1" fmla="*/ 143 h 252"/>
                  <a:gd name="T2" fmla="*/ 1434 w 1120"/>
                  <a:gd name="T3" fmla="*/ 142 h 252"/>
                  <a:gd name="T4" fmla="*/ 1414 w 1120"/>
                  <a:gd name="T5" fmla="*/ 139 h 252"/>
                  <a:gd name="T6" fmla="*/ 1381 w 1120"/>
                  <a:gd name="T7" fmla="*/ 136 h 252"/>
                  <a:gd name="T8" fmla="*/ 1335 w 1120"/>
                  <a:gd name="T9" fmla="*/ 132 h 252"/>
                  <a:gd name="T10" fmla="*/ 1276 w 1120"/>
                  <a:gd name="T11" fmla="*/ 126 h 252"/>
                  <a:gd name="T12" fmla="*/ 1207 w 1120"/>
                  <a:gd name="T13" fmla="*/ 121 h 252"/>
                  <a:gd name="T14" fmla="*/ 1126 w 1120"/>
                  <a:gd name="T15" fmla="*/ 116 h 252"/>
                  <a:gd name="T16" fmla="*/ 1036 w 1120"/>
                  <a:gd name="T17" fmla="*/ 112 h 252"/>
                  <a:gd name="T18" fmla="*/ 939 w 1120"/>
                  <a:gd name="T19" fmla="*/ 108 h 252"/>
                  <a:gd name="T20" fmla="*/ 831 w 1120"/>
                  <a:gd name="T21" fmla="*/ 105 h 252"/>
                  <a:gd name="T22" fmla="*/ 714 w 1120"/>
                  <a:gd name="T23" fmla="*/ 105 h 252"/>
                  <a:gd name="T24" fmla="*/ 599 w 1120"/>
                  <a:gd name="T25" fmla="*/ 105 h 252"/>
                  <a:gd name="T26" fmla="*/ 493 w 1120"/>
                  <a:gd name="T27" fmla="*/ 108 h 252"/>
                  <a:gd name="T28" fmla="*/ 396 w 1120"/>
                  <a:gd name="T29" fmla="*/ 112 h 252"/>
                  <a:gd name="T30" fmla="*/ 306 w 1120"/>
                  <a:gd name="T31" fmla="*/ 116 h 252"/>
                  <a:gd name="T32" fmla="*/ 229 w 1120"/>
                  <a:gd name="T33" fmla="*/ 121 h 252"/>
                  <a:gd name="T34" fmla="*/ 162 w 1120"/>
                  <a:gd name="T35" fmla="*/ 126 h 252"/>
                  <a:gd name="T36" fmla="*/ 105 w 1120"/>
                  <a:gd name="T37" fmla="*/ 132 h 252"/>
                  <a:gd name="T38" fmla="*/ 59 w 1120"/>
                  <a:gd name="T39" fmla="*/ 136 h 252"/>
                  <a:gd name="T40" fmla="*/ 26 w 1120"/>
                  <a:gd name="T41" fmla="*/ 139 h 252"/>
                  <a:gd name="T42" fmla="*/ 8 w 1120"/>
                  <a:gd name="T43" fmla="*/ 142 h 252"/>
                  <a:gd name="T44" fmla="*/ 0 w 1120"/>
                  <a:gd name="T45" fmla="*/ 143 h 252"/>
                  <a:gd name="T46" fmla="*/ 0 w 1120"/>
                  <a:gd name="T47" fmla="*/ 35 h 252"/>
                  <a:gd name="T48" fmla="*/ 720 w 1120"/>
                  <a:gd name="T49" fmla="*/ 0 h 252"/>
                  <a:gd name="T50" fmla="*/ 1440 w 1120"/>
                  <a:gd name="T51" fmla="*/ 35 h 252"/>
                  <a:gd name="T52" fmla="*/ 1440 w 1120"/>
                  <a:gd name="T53" fmla="*/ 143 h 252"/>
                  <a:gd name="T54" fmla="*/ 1440 w 1120"/>
                  <a:gd name="T55" fmla="*/ 143 h 25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1120"/>
                  <a:gd name="T85" fmla="*/ 0 h 252"/>
                  <a:gd name="T86" fmla="*/ 1120 w 1120"/>
                  <a:gd name="T87" fmla="*/ 252 h 252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1120" h="252">
                    <a:moveTo>
                      <a:pt x="1120" y="252"/>
                    </a:moveTo>
                    <a:lnTo>
                      <a:pt x="1116" y="250"/>
                    </a:lnTo>
                    <a:lnTo>
                      <a:pt x="1100" y="246"/>
                    </a:lnTo>
                    <a:lnTo>
                      <a:pt x="1074" y="240"/>
                    </a:lnTo>
                    <a:lnTo>
                      <a:pt x="1038" y="232"/>
                    </a:lnTo>
                    <a:lnTo>
                      <a:pt x="992" y="222"/>
                    </a:lnTo>
                    <a:lnTo>
                      <a:pt x="938" y="212"/>
                    </a:lnTo>
                    <a:lnTo>
                      <a:pt x="876" y="204"/>
                    </a:lnTo>
                    <a:lnTo>
                      <a:pt x="806" y="196"/>
                    </a:lnTo>
                    <a:lnTo>
                      <a:pt x="730" y="190"/>
                    </a:lnTo>
                    <a:lnTo>
                      <a:pt x="646" y="184"/>
                    </a:lnTo>
                    <a:lnTo>
                      <a:pt x="556" y="184"/>
                    </a:lnTo>
                    <a:lnTo>
                      <a:pt x="466" y="184"/>
                    </a:lnTo>
                    <a:lnTo>
                      <a:pt x="384" y="190"/>
                    </a:lnTo>
                    <a:lnTo>
                      <a:pt x="308" y="196"/>
                    </a:lnTo>
                    <a:lnTo>
                      <a:pt x="238" y="204"/>
                    </a:lnTo>
                    <a:lnTo>
                      <a:pt x="178" y="212"/>
                    </a:lnTo>
                    <a:lnTo>
                      <a:pt x="126" y="222"/>
                    </a:lnTo>
                    <a:lnTo>
                      <a:pt x="82" y="232"/>
                    </a:lnTo>
                    <a:lnTo>
                      <a:pt x="46" y="240"/>
                    </a:lnTo>
                    <a:lnTo>
                      <a:pt x="20" y="246"/>
                    </a:lnTo>
                    <a:lnTo>
                      <a:pt x="6" y="250"/>
                    </a:lnTo>
                    <a:lnTo>
                      <a:pt x="0" y="252"/>
                    </a:lnTo>
                    <a:lnTo>
                      <a:pt x="0" y="62"/>
                    </a:lnTo>
                    <a:lnTo>
                      <a:pt x="560" y="0"/>
                    </a:lnTo>
                    <a:lnTo>
                      <a:pt x="1120" y="62"/>
                    </a:lnTo>
                    <a:lnTo>
                      <a:pt x="1120" y="252"/>
                    </a:lnTo>
                    <a:close/>
                  </a:path>
                </a:pathLst>
              </a:custGeom>
              <a:solidFill>
                <a:srgbClr val="C0C0C0"/>
              </a:solidFill>
              <a:ln w="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" name="Rectangle 5"/>
              <p:cNvSpPr>
                <a:spLocks noChangeArrowheads="1"/>
              </p:cNvSpPr>
              <p:nvPr/>
            </p:nvSpPr>
            <p:spPr bwMode="gray">
              <a:xfrm>
                <a:off x="816" y="2304"/>
                <a:ext cx="1440" cy="39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Arial" pitchFamily="34" charset="0"/>
                    <a:ea typeface="宋体" pitchFamily="2" charset="-122"/>
                  </a:rPr>
                  <a:t>2000</a:t>
                </a:r>
                <a:endParaRPr kumimoji="0" lang="zh-CN" altLang="zh-CN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39963" name="Group 6"/>
            <p:cNvGrpSpPr>
              <a:grpSpLocks/>
            </p:cNvGrpSpPr>
            <p:nvPr/>
          </p:nvGrpSpPr>
          <p:grpSpPr bwMode="auto">
            <a:xfrm>
              <a:off x="107504" y="2697149"/>
              <a:ext cx="2902421" cy="482600"/>
              <a:chOff x="816" y="2304"/>
              <a:chExt cx="1440" cy="448"/>
            </a:xfrm>
          </p:grpSpPr>
          <p:sp>
            <p:nvSpPr>
              <p:cNvPr id="39964" name="Freeform 7"/>
              <p:cNvSpPr>
                <a:spLocks/>
              </p:cNvSpPr>
              <p:nvPr/>
            </p:nvSpPr>
            <p:spPr bwMode="gray">
              <a:xfrm>
                <a:off x="901" y="2562"/>
                <a:ext cx="1270" cy="190"/>
              </a:xfrm>
              <a:custGeom>
                <a:avLst/>
                <a:gdLst>
                  <a:gd name="T0" fmla="*/ 1440 w 1120"/>
                  <a:gd name="T1" fmla="*/ 143 h 252"/>
                  <a:gd name="T2" fmla="*/ 1434 w 1120"/>
                  <a:gd name="T3" fmla="*/ 142 h 252"/>
                  <a:gd name="T4" fmla="*/ 1414 w 1120"/>
                  <a:gd name="T5" fmla="*/ 139 h 252"/>
                  <a:gd name="T6" fmla="*/ 1381 w 1120"/>
                  <a:gd name="T7" fmla="*/ 136 h 252"/>
                  <a:gd name="T8" fmla="*/ 1335 w 1120"/>
                  <a:gd name="T9" fmla="*/ 132 h 252"/>
                  <a:gd name="T10" fmla="*/ 1276 w 1120"/>
                  <a:gd name="T11" fmla="*/ 126 h 252"/>
                  <a:gd name="T12" fmla="*/ 1207 w 1120"/>
                  <a:gd name="T13" fmla="*/ 121 h 252"/>
                  <a:gd name="T14" fmla="*/ 1126 w 1120"/>
                  <a:gd name="T15" fmla="*/ 116 h 252"/>
                  <a:gd name="T16" fmla="*/ 1036 w 1120"/>
                  <a:gd name="T17" fmla="*/ 112 h 252"/>
                  <a:gd name="T18" fmla="*/ 939 w 1120"/>
                  <a:gd name="T19" fmla="*/ 108 h 252"/>
                  <a:gd name="T20" fmla="*/ 831 w 1120"/>
                  <a:gd name="T21" fmla="*/ 105 h 252"/>
                  <a:gd name="T22" fmla="*/ 714 w 1120"/>
                  <a:gd name="T23" fmla="*/ 105 h 252"/>
                  <a:gd name="T24" fmla="*/ 599 w 1120"/>
                  <a:gd name="T25" fmla="*/ 105 h 252"/>
                  <a:gd name="T26" fmla="*/ 493 w 1120"/>
                  <a:gd name="T27" fmla="*/ 108 h 252"/>
                  <a:gd name="T28" fmla="*/ 396 w 1120"/>
                  <a:gd name="T29" fmla="*/ 112 h 252"/>
                  <a:gd name="T30" fmla="*/ 306 w 1120"/>
                  <a:gd name="T31" fmla="*/ 116 h 252"/>
                  <a:gd name="T32" fmla="*/ 229 w 1120"/>
                  <a:gd name="T33" fmla="*/ 121 h 252"/>
                  <a:gd name="T34" fmla="*/ 162 w 1120"/>
                  <a:gd name="T35" fmla="*/ 126 h 252"/>
                  <a:gd name="T36" fmla="*/ 105 w 1120"/>
                  <a:gd name="T37" fmla="*/ 132 h 252"/>
                  <a:gd name="T38" fmla="*/ 59 w 1120"/>
                  <a:gd name="T39" fmla="*/ 136 h 252"/>
                  <a:gd name="T40" fmla="*/ 26 w 1120"/>
                  <a:gd name="T41" fmla="*/ 139 h 252"/>
                  <a:gd name="T42" fmla="*/ 8 w 1120"/>
                  <a:gd name="T43" fmla="*/ 142 h 252"/>
                  <a:gd name="T44" fmla="*/ 0 w 1120"/>
                  <a:gd name="T45" fmla="*/ 143 h 252"/>
                  <a:gd name="T46" fmla="*/ 0 w 1120"/>
                  <a:gd name="T47" fmla="*/ 35 h 252"/>
                  <a:gd name="T48" fmla="*/ 720 w 1120"/>
                  <a:gd name="T49" fmla="*/ 0 h 252"/>
                  <a:gd name="T50" fmla="*/ 1440 w 1120"/>
                  <a:gd name="T51" fmla="*/ 35 h 252"/>
                  <a:gd name="T52" fmla="*/ 1440 w 1120"/>
                  <a:gd name="T53" fmla="*/ 143 h 252"/>
                  <a:gd name="T54" fmla="*/ 1440 w 1120"/>
                  <a:gd name="T55" fmla="*/ 143 h 25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1120"/>
                  <a:gd name="T85" fmla="*/ 0 h 252"/>
                  <a:gd name="T86" fmla="*/ 1120 w 1120"/>
                  <a:gd name="T87" fmla="*/ 252 h 252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1120" h="252">
                    <a:moveTo>
                      <a:pt x="1120" y="252"/>
                    </a:moveTo>
                    <a:lnTo>
                      <a:pt x="1116" y="250"/>
                    </a:lnTo>
                    <a:lnTo>
                      <a:pt x="1100" y="246"/>
                    </a:lnTo>
                    <a:lnTo>
                      <a:pt x="1074" y="240"/>
                    </a:lnTo>
                    <a:lnTo>
                      <a:pt x="1038" y="232"/>
                    </a:lnTo>
                    <a:lnTo>
                      <a:pt x="992" y="222"/>
                    </a:lnTo>
                    <a:lnTo>
                      <a:pt x="938" y="212"/>
                    </a:lnTo>
                    <a:lnTo>
                      <a:pt x="876" y="204"/>
                    </a:lnTo>
                    <a:lnTo>
                      <a:pt x="806" y="196"/>
                    </a:lnTo>
                    <a:lnTo>
                      <a:pt x="730" y="190"/>
                    </a:lnTo>
                    <a:lnTo>
                      <a:pt x="646" y="184"/>
                    </a:lnTo>
                    <a:lnTo>
                      <a:pt x="556" y="184"/>
                    </a:lnTo>
                    <a:lnTo>
                      <a:pt x="466" y="184"/>
                    </a:lnTo>
                    <a:lnTo>
                      <a:pt x="384" y="190"/>
                    </a:lnTo>
                    <a:lnTo>
                      <a:pt x="308" y="196"/>
                    </a:lnTo>
                    <a:lnTo>
                      <a:pt x="238" y="204"/>
                    </a:lnTo>
                    <a:lnTo>
                      <a:pt x="178" y="212"/>
                    </a:lnTo>
                    <a:lnTo>
                      <a:pt x="126" y="222"/>
                    </a:lnTo>
                    <a:lnTo>
                      <a:pt x="82" y="232"/>
                    </a:lnTo>
                    <a:lnTo>
                      <a:pt x="46" y="240"/>
                    </a:lnTo>
                    <a:lnTo>
                      <a:pt x="20" y="246"/>
                    </a:lnTo>
                    <a:lnTo>
                      <a:pt x="6" y="250"/>
                    </a:lnTo>
                    <a:lnTo>
                      <a:pt x="0" y="252"/>
                    </a:lnTo>
                    <a:lnTo>
                      <a:pt x="0" y="62"/>
                    </a:lnTo>
                    <a:lnTo>
                      <a:pt x="560" y="0"/>
                    </a:lnTo>
                    <a:lnTo>
                      <a:pt x="1120" y="62"/>
                    </a:lnTo>
                    <a:lnTo>
                      <a:pt x="1120" y="252"/>
                    </a:lnTo>
                    <a:close/>
                  </a:path>
                </a:pathLst>
              </a:custGeom>
              <a:solidFill>
                <a:srgbClr val="C0C0C0"/>
              </a:solidFill>
              <a:ln w="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" name="Rectangle 8"/>
              <p:cNvSpPr>
                <a:spLocks noChangeArrowheads="1"/>
              </p:cNvSpPr>
              <p:nvPr/>
            </p:nvSpPr>
            <p:spPr bwMode="gray">
              <a:xfrm>
                <a:off x="816" y="2304"/>
                <a:ext cx="1440" cy="393"/>
              </a:xfrm>
              <a:prstGeom prst="rect">
                <a:avLst/>
              </a:prstGeom>
              <a:gradFill rotWithShape="1">
                <a:gsLst>
                  <a:gs pos="0">
                    <a:srgbClr val="D8755A">
                      <a:gamma/>
                      <a:tint val="51373"/>
                      <a:invGamma/>
                    </a:srgbClr>
                  </a:gs>
                  <a:gs pos="100000">
                    <a:srgbClr val="D8755A"/>
                  </a:gs>
                </a:gsLst>
                <a:lin ang="2700000" scaled="1"/>
              </a:gra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Arial" pitchFamily="34" charset="0"/>
                    <a:ea typeface="宋体" pitchFamily="2" charset="-122"/>
                  </a:rPr>
                  <a:t>2016.04.16~2016.04.29</a:t>
                </a:r>
                <a:endParaRPr kumimoji="0" lang="zh-CN" altLang="zh-CN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39966" name="Group 9"/>
            <p:cNvGrpSpPr>
              <a:grpSpLocks/>
            </p:cNvGrpSpPr>
            <p:nvPr/>
          </p:nvGrpSpPr>
          <p:grpSpPr bwMode="auto">
            <a:xfrm>
              <a:off x="107504" y="3840149"/>
              <a:ext cx="2902421" cy="482600"/>
              <a:chOff x="816" y="2304"/>
              <a:chExt cx="1440" cy="448"/>
            </a:xfrm>
          </p:grpSpPr>
          <p:sp>
            <p:nvSpPr>
              <p:cNvPr id="39967" name="Freeform 10"/>
              <p:cNvSpPr>
                <a:spLocks/>
              </p:cNvSpPr>
              <p:nvPr/>
            </p:nvSpPr>
            <p:spPr bwMode="gray">
              <a:xfrm>
                <a:off x="901" y="2562"/>
                <a:ext cx="1270" cy="190"/>
              </a:xfrm>
              <a:custGeom>
                <a:avLst/>
                <a:gdLst>
                  <a:gd name="T0" fmla="*/ 1440 w 1120"/>
                  <a:gd name="T1" fmla="*/ 143 h 252"/>
                  <a:gd name="T2" fmla="*/ 1434 w 1120"/>
                  <a:gd name="T3" fmla="*/ 142 h 252"/>
                  <a:gd name="T4" fmla="*/ 1414 w 1120"/>
                  <a:gd name="T5" fmla="*/ 139 h 252"/>
                  <a:gd name="T6" fmla="*/ 1381 w 1120"/>
                  <a:gd name="T7" fmla="*/ 136 h 252"/>
                  <a:gd name="T8" fmla="*/ 1335 w 1120"/>
                  <a:gd name="T9" fmla="*/ 132 h 252"/>
                  <a:gd name="T10" fmla="*/ 1276 w 1120"/>
                  <a:gd name="T11" fmla="*/ 126 h 252"/>
                  <a:gd name="T12" fmla="*/ 1207 w 1120"/>
                  <a:gd name="T13" fmla="*/ 121 h 252"/>
                  <a:gd name="T14" fmla="*/ 1126 w 1120"/>
                  <a:gd name="T15" fmla="*/ 116 h 252"/>
                  <a:gd name="T16" fmla="*/ 1036 w 1120"/>
                  <a:gd name="T17" fmla="*/ 112 h 252"/>
                  <a:gd name="T18" fmla="*/ 939 w 1120"/>
                  <a:gd name="T19" fmla="*/ 108 h 252"/>
                  <a:gd name="T20" fmla="*/ 831 w 1120"/>
                  <a:gd name="T21" fmla="*/ 105 h 252"/>
                  <a:gd name="T22" fmla="*/ 714 w 1120"/>
                  <a:gd name="T23" fmla="*/ 105 h 252"/>
                  <a:gd name="T24" fmla="*/ 599 w 1120"/>
                  <a:gd name="T25" fmla="*/ 105 h 252"/>
                  <a:gd name="T26" fmla="*/ 493 w 1120"/>
                  <a:gd name="T27" fmla="*/ 108 h 252"/>
                  <a:gd name="T28" fmla="*/ 396 w 1120"/>
                  <a:gd name="T29" fmla="*/ 112 h 252"/>
                  <a:gd name="T30" fmla="*/ 306 w 1120"/>
                  <a:gd name="T31" fmla="*/ 116 h 252"/>
                  <a:gd name="T32" fmla="*/ 229 w 1120"/>
                  <a:gd name="T33" fmla="*/ 121 h 252"/>
                  <a:gd name="T34" fmla="*/ 162 w 1120"/>
                  <a:gd name="T35" fmla="*/ 126 h 252"/>
                  <a:gd name="T36" fmla="*/ 105 w 1120"/>
                  <a:gd name="T37" fmla="*/ 132 h 252"/>
                  <a:gd name="T38" fmla="*/ 59 w 1120"/>
                  <a:gd name="T39" fmla="*/ 136 h 252"/>
                  <a:gd name="T40" fmla="*/ 26 w 1120"/>
                  <a:gd name="T41" fmla="*/ 139 h 252"/>
                  <a:gd name="T42" fmla="*/ 8 w 1120"/>
                  <a:gd name="T43" fmla="*/ 142 h 252"/>
                  <a:gd name="T44" fmla="*/ 0 w 1120"/>
                  <a:gd name="T45" fmla="*/ 143 h 252"/>
                  <a:gd name="T46" fmla="*/ 0 w 1120"/>
                  <a:gd name="T47" fmla="*/ 35 h 252"/>
                  <a:gd name="T48" fmla="*/ 720 w 1120"/>
                  <a:gd name="T49" fmla="*/ 0 h 252"/>
                  <a:gd name="T50" fmla="*/ 1440 w 1120"/>
                  <a:gd name="T51" fmla="*/ 35 h 252"/>
                  <a:gd name="T52" fmla="*/ 1440 w 1120"/>
                  <a:gd name="T53" fmla="*/ 143 h 252"/>
                  <a:gd name="T54" fmla="*/ 1440 w 1120"/>
                  <a:gd name="T55" fmla="*/ 143 h 25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1120"/>
                  <a:gd name="T85" fmla="*/ 0 h 252"/>
                  <a:gd name="T86" fmla="*/ 1120 w 1120"/>
                  <a:gd name="T87" fmla="*/ 252 h 252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1120" h="252">
                    <a:moveTo>
                      <a:pt x="1120" y="252"/>
                    </a:moveTo>
                    <a:lnTo>
                      <a:pt x="1116" y="250"/>
                    </a:lnTo>
                    <a:lnTo>
                      <a:pt x="1100" y="246"/>
                    </a:lnTo>
                    <a:lnTo>
                      <a:pt x="1074" y="240"/>
                    </a:lnTo>
                    <a:lnTo>
                      <a:pt x="1038" y="232"/>
                    </a:lnTo>
                    <a:lnTo>
                      <a:pt x="992" y="222"/>
                    </a:lnTo>
                    <a:lnTo>
                      <a:pt x="938" y="212"/>
                    </a:lnTo>
                    <a:lnTo>
                      <a:pt x="876" y="204"/>
                    </a:lnTo>
                    <a:lnTo>
                      <a:pt x="806" y="196"/>
                    </a:lnTo>
                    <a:lnTo>
                      <a:pt x="730" y="190"/>
                    </a:lnTo>
                    <a:lnTo>
                      <a:pt x="646" y="184"/>
                    </a:lnTo>
                    <a:lnTo>
                      <a:pt x="556" y="184"/>
                    </a:lnTo>
                    <a:lnTo>
                      <a:pt x="466" y="184"/>
                    </a:lnTo>
                    <a:lnTo>
                      <a:pt x="384" y="190"/>
                    </a:lnTo>
                    <a:lnTo>
                      <a:pt x="308" y="196"/>
                    </a:lnTo>
                    <a:lnTo>
                      <a:pt x="238" y="204"/>
                    </a:lnTo>
                    <a:lnTo>
                      <a:pt x="178" y="212"/>
                    </a:lnTo>
                    <a:lnTo>
                      <a:pt x="126" y="222"/>
                    </a:lnTo>
                    <a:lnTo>
                      <a:pt x="82" y="232"/>
                    </a:lnTo>
                    <a:lnTo>
                      <a:pt x="46" y="240"/>
                    </a:lnTo>
                    <a:lnTo>
                      <a:pt x="20" y="246"/>
                    </a:lnTo>
                    <a:lnTo>
                      <a:pt x="6" y="250"/>
                    </a:lnTo>
                    <a:lnTo>
                      <a:pt x="0" y="252"/>
                    </a:lnTo>
                    <a:lnTo>
                      <a:pt x="0" y="62"/>
                    </a:lnTo>
                    <a:lnTo>
                      <a:pt x="560" y="0"/>
                    </a:lnTo>
                    <a:lnTo>
                      <a:pt x="1120" y="62"/>
                    </a:lnTo>
                    <a:lnTo>
                      <a:pt x="1120" y="252"/>
                    </a:lnTo>
                    <a:close/>
                  </a:path>
                </a:pathLst>
              </a:custGeom>
              <a:solidFill>
                <a:srgbClr val="C0C0C0"/>
              </a:solidFill>
              <a:ln w="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" name="Rectangle 11"/>
              <p:cNvSpPr>
                <a:spLocks noChangeArrowheads="1"/>
              </p:cNvSpPr>
              <p:nvPr/>
            </p:nvSpPr>
            <p:spPr bwMode="gray">
              <a:xfrm>
                <a:off x="816" y="2304"/>
                <a:ext cx="1440" cy="393"/>
              </a:xfrm>
              <a:prstGeom prst="rect">
                <a:avLst/>
              </a:prstGeom>
              <a:gradFill rotWithShape="1">
                <a:gsLst>
                  <a:gs pos="0">
                    <a:srgbClr val="0099CC">
                      <a:gamma/>
                      <a:tint val="36471"/>
                      <a:invGamma/>
                    </a:srgbClr>
                  </a:gs>
                  <a:gs pos="100000">
                    <a:srgbClr val="0099CC"/>
                  </a:gs>
                </a:gsLst>
                <a:lin ang="2700000" scaled="1"/>
              </a:gra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b="1" dirty="0" smtClean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Arial" pitchFamily="34" charset="0"/>
                    <a:ea typeface="宋体" pitchFamily="2" charset="-122"/>
                  </a:rPr>
                  <a:t>2016.05.1~2016.06</a:t>
                </a:r>
                <a:endParaRPr kumimoji="0" lang="zh-CN" altLang="zh-CN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</p:grpSp>
        <p:cxnSp>
          <p:nvCxnSpPr>
            <p:cNvPr id="39972" name="AutoShape 15"/>
            <p:cNvCxnSpPr>
              <a:cxnSpLocks noChangeShapeType="1"/>
            </p:cNvCxnSpPr>
            <p:nvPr/>
          </p:nvCxnSpPr>
          <p:spPr bwMode="gray">
            <a:xfrm rot="5400000">
              <a:off x="1689664" y="2238899"/>
              <a:ext cx="916499" cy="1588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</p:spPr>
        </p:cxnSp>
        <p:cxnSp>
          <p:nvCxnSpPr>
            <p:cNvPr id="39973" name="AutoShape 16"/>
            <p:cNvCxnSpPr>
              <a:cxnSpLocks noChangeShapeType="1"/>
            </p:cNvCxnSpPr>
            <p:nvPr/>
          </p:nvCxnSpPr>
          <p:spPr bwMode="gray">
            <a:xfrm>
              <a:off x="2143150" y="3124186"/>
              <a:ext cx="4763" cy="715963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</p:spPr>
        </p:cxnSp>
        <p:cxnSp>
          <p:nvCxnSpPr>
            <p:cNvPr id="39974" name="AutoShape 17"/>
            <p:cNvCxnSpPr>
              <a:cxnSpLocks noChangeShapeType="1"/>
            </p:cNvCxnSpPr>
            <p:nvPr/>
          </p:nvCxnSpPr>
          <p:spPr bwMode="gray">
            <a:xfrm>
              <a:off x="2143149" y="4267186"/>
              <a:ext cx="2" cy="519138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</p:spPr>
        </p:cxnSp>
        <p:sp>
          <p:nvSpPr>
            <p:cNvPr id="39975" name="Line 18"/>
            <p:cNvSpPr>
              <a:spLocks noChangeShapeType="1"/>
            </p:cNvSpPr>
            <p:nvPr/>
          </p:nvSpPr>
          <p:spPr bwMode="auto">
            <a:xfrm>
              <a:off x="2200300" y="2428868"/>
              <a:ext cx="5943600" cy="0"/>
            </a:xfrm>
            <a:prstGeom prst="line">
              <a:avLst/>
            </a:prstGeom>
            <a:noFill/>
            <a:ln w="38100" cap="rnd">
              <a:solidFill>
                <a:srgbClr val="5F5F5F"/>
              </a:solidFill>
              <a:prstDash val="sysDot"/>
              <a:round/>
              <a:headEnd/>
              <a:tailEnd type="oval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976" name="Line 19"/>
            <p:cNvSpPr>
              <a:spLocks noChangeShapeType="1"/>
            </p:cNvSpPr>
            <p:nvPr/>
          </p:nvSpPr>
          <p:spPr bwMode="auto">
            <a:xfrm>
              <a:off x="2200300" y="3511536"/>
              <a:ext cx="5943600" cy="0"/>
            </a:xfrm>
            <a:prstGeom prst="line">
              <a:avLst/>
            </a:prstGeom>
            <a:noFill/>
            <a:ln w="38100" cap="rnd">
              <a:solidFill>
                <a:srgbClr val="5F5F5F"/>
              </a:solidFill>
              <a:prstDash val="sysDot"/>
              <a:round/>
              <a:headEnd/>
              <a:tailEnd type="oval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977" name="Line 20"/>
            <p:cNvSpPr>
              <a:spLocks noChangeShapeType="1"/>
            </p:cNvSpPr>
            <p:nvPr/>
          </p:nvSpPr>
          <p:spPr bwMode="auto">
            <a:xfrm>
              <a:off x="2200300" y="4786322"/>
              <a:ext cx="5943600" cy="0"/>
            </a:xfrm>
            <a:prstGeom prst="line">
              <a:avLst/>
            </a:prstGeom>
            <a:noFill/>
            <a:ln w="38100" cap="rnd">
              <a:solidFill>
                <a:srgbClr val="5F5F5F"/>
              </a:solidFill>
              <a:prstDash val="sysDot"/>
              <a:round/>
              <a:headEnd/>
              <a:tailEnd type="oval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978" name="Text Box 21"/>
            <p:cNvSpPr txBox="1">
              <a:spLocks noChangeArrowheads="1"/>
            </p:cNvSpPr>
            <p:nvPr/>
          </p:nvSpPr>
          <p:spPr bwMode="auto">
            <a:xfrm>
              <a:off x="3071802" y="1424218"/>
              <a:ext cx="5286412" cy="8617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Ø"/>
              </a:pPr>
              <a:r>
                <a:rPr lang="zh-CN" altLang="en-US" sz="1400" b="1" dirty="0" smtClean="0">
                  <a:solidFill>
                    <a:srgbClr val="0070C0"/>
                  </a:solidFill>
                  <a:latin typeface="宋体" pitchFamily="2" charset="-122"/>
                  <a:ea typeface="宋体" pitchFamily="2" charset="-122"/>
                </a:rPr>
                <a:t> 补充复合材料层合板损伤检测的实验数据；</a:t>
              </a:r>
              <a:endParaRPr lang="en-US" altLang="zh-CN" sz="1400" b="1" dirty="0" smtClean="0">
                <a:solidFill>
                  <a:srgbClr val="0070C0"/>
                </a:solidFill>
                <a:latin typeface="宋体" pitchFamily="2" charset="-122"/>
                <a:ea typeface="宋体" pitchFamily="2" charset="-122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altLang="zh-CN" sz="400" b="1" dirty="0" smtClean="0">
                <a:solidFill>
                  <a:srgbClr val="0070C0"/>
                </a:solidFill>
                <a:latin typeface="宋体" pitchFamily="2" charset="-122"/>
                <a:ea typeface="宋体" pitchFamily="2" charset="-122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Ø"/>
              </a:pPr>
              <a:r>
                <a:rPr lang="zh-CN" altLang="en-US" sz="1400" b="1" dirty="0" smtClean="0">
                  <a:solidFill>
                    <a:srgbClr val="0070C0"/>
                  </a:solidFill>
                  <a:latin typeface="宋体" pitchFamily="2" charset="-122"/>
                  <a:ea typeface="宋体" pitchFamily="2" charset="-122"/>
                </a:rPr>
                <a:t> 采用</a:t>
              </a:r>
              <a:r>
                <a:rPr lang="en-US" altLang="zh-CN" sz="1400" b="1" dirty="0" smtClean="0">
                  <a:solidFill>
                    <a:srgbClr val="0070C0"/>
                  </a:solidFill>
                  <a:latin typeface="宋体" pitchFamily="2" charset="-122"/>
                  <a:ea typeface="宋体" pitchFamily="2" charset="-122"/>
                </a:rPr>
                <a:t>ABAQUS</a:t>
              </a:r>
              <a:r>
                <a:rPr lang="zh-CN" altLang="en-US" sz="1400" b="1" dirty="0" smtClean="0">
                  <a:solidFill>
                    <a:srgbClr val="0070C0"/>
                  </a:solidFill>
                  <a:latin typeface="宋体" pitchFamily="2" charset="-122"/>
                  <a:ea typeface="宋体" pitchFamily="2" charset="-122"/>
                </a:rPr>
                <a:t>模拟超声检测过程并设计冲击损伤等效模型；</a:t>
              </a:r>
              <a:endParaRPr lang="en-US" altLang="zh-CN" sz="1400" b="1" dirty="0" smtClean="0">
                <a:solidFill>
                  <a:srgbClr val="0070C0"/>
                </a:solidFill>
                <a:latin typeface="宋体" pitchFamily="2" charset="-122"/>
                <a:ea typeface="宋体" pitchFamily="2" charset="-122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Ø"/>
              </a:pPr>
              <a:endParaRPr lang="en-US" altLang="zh-CN" sz="400" b="1" dirty="0" smtClean="0">
                <a:solidFill>
                  <a:srgbClr val="0070C0"/>
                </a:solidFill>
                <a:latin typeface="宋体" pitchFamily="2" charset="-122"/>
                <a:ea typeface="宋体" pitchFamily="2" charset="-122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Ø"/>
              </a:pPr>
              <a:r>
                <a:rPr lang="zh-CN" altLang="en-US" sz="1400" b="1" dirty="0" smtClean="0">
                  <a:solidFill>
                    <a:srgbClr val="0070C0"/>
                  </a:solidFill>
                  <a:latin typeface="宋体" pitchFamily="2" charset="-122"/>
                  <a:ea typeface="宋体" pitchFamily="2" charset="-122"/>
                </a:rPr>
                <a:t> 调试厚壁管状结构软件系统。</a:t>
              </a:r>
            </a:p>
          </p:txBody>
        </p:sp>
        <p:grpSp>
          <p:nvGrpSpPr>
            <p:cNvPr id="50" name="Group 9"/>
            <p:cNvGrpSpPr>
              <a:grpSpLocks/>
            </p:cNvGrpSpPr>
            <p:nvPr/>
          </p:nvGrpSpPr>
          <p:grpSpPr bwMode="auto">
            <a:xfrm>
              <a:off x="107504" y="1374761"/>
              <a:ext cx="2902373" cy="482600"/>
              <a:chOff x="816" y="2304"/>
              <a:chExt cx="1440" cy="448"/>
            </a:xfrm>
          </p:grpSpPr>
          <p:sp>
            <p:nvSpPr>
              <p:cNvPr id="51" name="Freeform 10"/>
              <p:cNvSpPr>
                <a:spLocks/>
              </p:cNvSpPr>
              <p:nvPr/>
            </p:nvSpPr>
            <p:spPr bwMode="gray">
              <a:xfrm>
                <a:off x="901" y="2562"/>
                <a:ext cx="1270" cy="190"/>
              </a:xfrm>
              <a:custGeom>
                <a:avLst/>
                <a:gdLst>
                  <a:gd name="T0" fmla="*/ 1440 w 1120"/>
                  <a:gd name="T1" fmla="*/ 143 h 252"/>
                  <a:gd name="T2" fmla="*/ 1434 w 1120"/>
                  <a:gd name="T3" fmla="*/ 142 h 252"/>
                  <a:gd name="T4" fmla="*/ 1414 w 1120"/>
                  <a:gd name="T5" fmla="*/ 139 h 252"/>
                  <a:gd name="T6" fmla="*/ 1381 w 1120"/>
                  <a:gd name="T7" fmla="*/ 136 h 252"/>
                  <a:gd name="T8" fmla="*/ 1335 w 1120"/>
                  <a:gd name="T9" fmla="*/ 132 h 252"/>
                  <a:gd name="T10" fmla="*/ 1276 w 1120"/>
                  <a:gd name="T11" fmla="*/ 126 h 252"/>
                  <a:gd name="T12" fmla="*/ 1207 w 1120"/>
                  <a:gd name="T13" fmla="*/ 121 h 252"/>
                  <a:gd name="T14" fmla="*/ 1126 w 1120"/>
                  <a:gd name="T15" fmla="*/ 116 h 252"/>
                  <a:gd name="T16" fmla="*/ 1036 w 1120"/>
                  <a:gd name="T17" fmla="*/ 112 h 252"/>
                  <a:gd name="T18" fmla="*/ 939 w 1120"/>
                  <a:gd name="T19" fmla="*/ 108 h 252"/>
                  <a:gd name="T20" fmla="*/ 831 w 1120"/>
                  <a:gd name="T21" fmla="*/ 105 h 252"/>
                  <a:gd name="T22" fmla="*/ 714 w 1120"/>
                  <a:gd name="T23" fmla="*/ 105 h 252"/>
                  <a:gd name="T24" fmla="*/ 599 w 1120"/>
                  <a:gd name="T25" fmla="*/ 105 h 252"/>
                  <a:gd name="T26" fmla="*/ 493 w 1120"/>
                  <a:gd name="T27" fmla="*/ 108 h 252"/>
                  <a:gd name="T28" fmla="*/ 396 w 1120"/>
                  <a:gd name="T29" fmla="*/ 112 h 252"/>
                  <a:gd name="T30" fmla="*/ 306 w 1120"/>
                  <a:gd name="T31" fmla="*/ 116 h 252"/>
                  <a:gd name="T32" fmla="*/ 229 w 1120"/>
                  <a:gd name="T33" fmla="*/ 121 h 252"/>
                  <a:gd name="T34" fmla="*/ 162 w 1120"/>
                  <a:gd name="T35" fmla="*/ 126 h 252"/>
                  <a:gd name="T36" fmla="*/ 105 w 1120"/>
                  <a:gd name="T37" fmla="*/ 132 h 252"/>
                  <a:gd name="T38" fmla="*/ 59 w 1120"/>
                  <a:gd name="T39" fmla="*/ 136 h 252"/>
                  <a:gd name="T40" fmla="*/ 26 w 1120"/>
                  <a:gd name="T41" fmla="*/ 139 h 252"/>
                  <a:gd name="T42" fmla="*/ 8 w 1120"/>
                  <a:gd name="T43" fmla="*/ 142 h 252"/>
                  <a:gd name="T44" fmla="*/ 0 w 1120"/>
                  <a:gd name="T45" fmla="*/ 143 h 252"/>
                  <a:gd name="T46" fmla="*/ 0 w 1120"/>
                  <a:gd name="T47" fmla="*/ 35 h 252"/>
                  <a:gd name="T48" fmla="*/ 720 w 1120"/>
                  <a:gd name="T49" fmla="*/ 0 h 252"/>
                  <a:gd name="T50" fmla="*/ 1440 w 1120"/>
                  <a:gd name="T51" fmla="*/ 35 h 252"/>
                  <a:gd name="T52" fmla="*/ 1440 w 1120"/>
                  <a:gd name="T53" fmla="*/ 143 h 252"/>
                  <a:gd name="T54" fmla="*/ 1440 w 1120"/>
                  <a:gd name="T55" fmla="*/ 143 h 25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1120"/>
                  <a:gd name="T85" fmla="*/ 0 h 252"/>
                  <a:gd name="T86" fmla="*/ 1120 w 1120"/>
                  <a:gd name="T87" fmla="*/ 252 h 252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1120" h="252">
                    <a:moveTo>
                      <a:pt x="1120" y="252"/>
                    </a:moveTo>
                    <a:lnTo>
                      <a:pt x="1116" y="250"/>
                    </a:lnTo>
                    <a:lnTo>
                      <a:pt x="1100" y="246"/>
                    </a:lnTo>
                    <a:lnTo>
                      <a:pt x="1074" y="240"/>
                    </a:lnTo>
                    <a:lnTo>
                      <a:pt x="1038" y="232"/>
                    </a:lnTo>
                    <a:lnTo>
                      <a:pt x="992" y="222"/>
                    </a:lnTo>
                    <a:lnTo>
                      <a:pt x="938" y="212"/>
                    </a:lnTo>
                    <a:lnTo>
                      <a:pt x="876" y="204"/>
                    </a:lnTo>
                    <a:lnTo>
                      <a:pt x="806" y="196"/>
                    </a:lnTo>
                    <a:lnTo>
                      <a:pt x="730" y="190"/>
                    </a:lnTo>
                    <a:lnTo>
                      <a:pt x="646" y="184"/>
                    </a:lnTo>
                    <a:lnTo>
                      <a:pt x="556" y="184"/>
                    </a:lnTo>
                    <a:lnTo>
                      <a:pt x="466" y="184"/>
                    </a:lnTo>
                    <a:lnTo>
                      <a:pt x="384" y="190"/>
                    </a:lnTo>
                    <a:lnTo>
                      <a:pt x="308" y="196"/>
                    </a:lnTo>
                    <a:lnTo>
                      <a:pt x="238" y="204"/>
                    </a:lnTo>
                    <a:lnTo>
                      <a:pt x="178" y="212"/>
                    </a:lnTo>
                    <a:lnTo>
                      <a:pt x="126" y="222"/>
                    </a:lnTo>
                    <a:lnTo>
                      <a:pt x="82" y="232"/>
                    </a:lnTo>
                    <a:lnTo>
                      <a:pt x="46" y="240"/>
                    </a:lnTo>
                    <a:lnTo>
                      <a:pt x="20" y="246"/>
                    </a:lnTo>
                    <a:lnTo>
                      <a:pt x="6" y="250"/>
                    </a:lnTo>
                    <a:lnTo>
                      <a:pt x="0" y="252"/>
                    </a:lnTo>
                    <a:lnTo>
                      <a:pt x="0" y="62"/>
                    </a:lnTo>
                    <a:lnTo>
                      <a:pt x="560" y="0"/>
                    </a:lnTo>
                    <a:lnTo>
                      <a:pt x="1120" y="62"/>
                    </a:lnTo>
                    <a:lnTo>
                      <a:pt x="1120" y="252"/>
                    </a:lnTo>
                    <a:close/>
                  </a:path>
                </a:pathLst>
              </a:custGeom>
              <a:solidFill>
                <a:srgbClr val="C0C0C0"/>
              </a:solidFill>
              <a:ln w="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Rectangle 11"/>
              <p:cNvSpPr>
                <a:spLocks noChangeArrowheads="1"/>
              </p:cNvSpPr>
              <p:nvPr/>
            </p:nvSpPr>
            <p:spPr bwMode="gray">
              <a:xfrm>
                <a:off x="816" y="2304"/>
                <a:ext cx="1440" cy="393"/>
              </a:xfrm>
              <a:prstGeom prst="rect">
                <a:avLst/>
              </a:prstGeom>
              <a:gradFill rotWithShape="1">
                <a:gsLst>
                  <a:gs pos="0">
                    <a:srgbClr val="0099CC">
                      <a:gamma/>
                      <a:tint val="36471"/>
                      <a:invGamma/>
                    </a:srgbClr>
                  </a:gs>
                  <a:gs pos="100000">
                    <a:srgbClr val="0099CC"/>
                  </a:gs>
                </a:gsLst>
                <a:lin ang="2700000" scaled="1"/>
              </a:gra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b="1" dirty="0" smtClean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Arial" pitchFamily="34" charset="0"/>
                    <a:ea typeface="宋体" pitchFamily="2" charset="-122"/>
                  </a:rPr>
                  <a:t>2016</a:t>
                </a:r>
                <a:r>
                  <a:rPr kumimoji="0" lang="en-US" altLang="zh-CN" sz="18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Arial" pitchFamily="34" charset="0"/>
                    <a:ea typeface="宋体" pitchFamily="2" charset="-122"/>
                  </a:rPr>
                  <a:t>.03.30~2016.04.16</a:t>
                </a:r>
                <a:endParaRPr kumimoji="0" lang="zh-CN" altLang="zh-CN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</p:grpSp>
        <p:sp>
          <p:nvSpPr>
            <p:cNvPr id="54" name="Text Box 21"/>
            <p:cNvSpPr txBox="1">
              <a:spLocks noChangeArrowheads="1"/>
            </p:cNvSpPr>
            <p:nvPr/>
          </p:nvSpPr>
          <p:spPr bwMode="auto">
            <a:xfrm>
              <a:off x="3076381" y="2707542"/>
              <a:ext cx="4668266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Ø"/>
              </a:pPr>
              <a:r>
                <a:rPr lang="zh-CN" altLang="en-US" sz="1400" b="1" dirty="0" smtClean="0">
                  <a:solidFill>
                    <a:srgbClr val="00B050"/>
                  </a:solidFill>
                  <a:latin typeface="宋体" pitchFamily="2" charset="-122"/>
                  <a:ea typeface="宋体" pitchFamily="2" charset="-122"/>
                </a:rPr>
                <a:t> 整理并补充文献；</a:t>
              </a:r>
              <a:endParaRPr lang="en-US" altLang="zh-CN" sz="14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Ø"/>
              </a:pPr>
              <a:r>
                <a:rPr lang="en-US" altLang="zh-CN" sz="1400" b="1" dirty="0">
                  <a:solidFill>
                    <a:srgbClr val="00B050"/>
                  </a:solidFill>
                  <a:latin typeface="宋体" pitchFamily="2" charset="-122"/>
                  <a:ea typeface="宋体" pitchFamily="2" charset="-122"/>
                </a:rPr>
                <a:t> </a:t>
              </a:r>
              <a:r>
                <a:rPr lang="zh-CN" altLang="en-US" sz="1400" b="1" dirty="0" smtClean="0">
                  <a:solidFill>
                    <a:srgbClr val="00B050"/>
                  </a:solidFill>
                  <a:latin typeface="宋体" pitchFamily="2" charset="-122"/>
                  <a:ea typeface="宋体" pitchFamily="2" charset="-122"/>
                </a:rPr>
                <a:t>完成硕士毕业论文初稿。</a:t>
              </a:r>
            </a:p>
          </p:txBody>
        </p:sp>
        <p:sp>
          <p:nvSpPr>
            <p:cNvPr id="55" name="Text Box 21"/>
            <p:cNvSpPr txBox="1">
              <a:spLocks noChangeArrowheads="1"/>
            </p:cNvSpPr>
            <p:nvPr/>
          </p:nvSpPr>
          <p:spPr bwMode="auto">
            <a:xfrm>
              <a:off x="3074366" y="3782610"/>
              <a:ext cx="4954018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Ø"/>
              </a:pPr>
              <a:r>
                <a:rPr lang="zh-CN" altLang="en-US" sz="1400" b="1" dirty="0" smtClean="0">
                  <a:solidFill>
                    <a:srgbClr val="0070C0"/>
                  </a:solidFill>
                  <a:latin typeface="宋体" pitchFamily="2" charset="-122"/>
                  <a:ea typeface="宋体" pitchFamily="2" charset="-122"/>
                </a:rPr>
                <a:t> 根据送审意见修改毕业论文</a:t>
              </a:r>
              <a:endParaRPr lang="en-US" altLang="zh-CN" sz="1400" b="1" dirty="0" smtClean="0">
                <a:solidFill>
                  <a:srgbClr val="0070C0"/>
                </a:solidFill>
                <a:latin typeface="宋体" pitchFamily="2" charset="-122"/>
                <a:ea typeface="宋体" pitchFamily="2" charset="-122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Ø"/>
              </a:pPr>
              <a:r>
                <a:rPr lang="zh-CN" altLang="en-US" sz="1400" b="1" dirty="0" smtClean="0">
                  <a:solidFill>
                    <a:srgbClr val="0070C0"/>
                  </a:solidFill>
                  <a:latin typeface="宋体" pitchFamily="2" charset="-122"/>
                  <a:ea typeface="宋体" pitchFamily="2" charset="-122"/>
                </a:rPr>
                <a:t> 完成硕士研究生毕业答辩</a:t>
              </a:r>
            </a:p>
          </p:txBody>
        </p:sp>
        <p:pic>
          <p:nvPicPr>
            <p:cNvPr id="30" name="图片 29" descr="08ccd9ed87c66e3a79f0552a.gi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4414" y="1000108"/>
              <a:ext cx="360000" cy="360000"/>
            </a:xfrm>
            <a:prstGeom prst="rect">
              <a:avLst/>
            </a:prstGeom>
          </p:spPr>
        </p:pic>
        <p:pic>
          <p:nvPicPr>
            <p:cNvPr id="31" name="图片 30" descr="ali_069.gi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6389" y="3477853"/>
              <a:ext cx="360000" cy="360000"/>
            </a:xfrm>
            <a:prstGeom prst="rect">
              <a:avLst/>
            </a:prstGeom>
          </p:spPr>
        </p:pic>
        <p:pic>
          <p:nvPicPr>
            <p:cNvPr id="32" name="图片 31" descr="3f0f8b4433e35eebb0b7dc77.gi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5852" y="2357430"/>
              <a:ext cx="360000" cy="360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214546" y="2143116"/>
            <a:ext cx="5214974" cy="110799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reflection blurRad="6350" stA="60000" endA="900" endPos="58000" dir="5400000" sy="-100000" algn="bl" rotWithShape="0"/>
                </a:effectLst>
              </a:rPr>
              <a:t>Thank you</a:t>
            </a:r>
            <a:r>
              <a:rPr lang="zh-CN" altLang="en-US" sz="66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reflection blurRad="6350" stA="60000" endA="900" endPos="58000" dir="5400000" sy="-100000" algn="bl" rotWithShape="0"/>
                </a:effectLst>
              </a:rPr>
              <a:t>！</a:t>
            </a:r>
            <a:endParaRPr lang="zh-CN" altLang="en-US" sz="66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reflection blurRad="6350" stA="60000" endA="900" endPos="58000" dir="5400000" sy="-100000" algn="bl" rotWithShape="0"/>
              </a:effectLst>
            </a:endParaRPr>
          </a:p>
        </p:txBody>
      </p:sp>
      <p:pic>
        <p:nvPicPr>
          <p:cNvPr id="7" name="Picture 6" descr="F:\daily life\Logo\Word14.jpg"/>
          <p:cNvPicPr>
            <a:picLocks noChangeAspect="1" noChangeArrowheads="1"/>
          </p:cNvPicPr>
          <p:nvPr/>
        </p:nvPicPr>
        <p:blipFill>
          <a:blip r:embed="rId2"/>
          <a:srcRect b="18823"/>
          <a:stretch>
            <a:fillRect/>
          </a:stretch>
        </p:blipFill>
        <p:spPr bwMode="auto">
          <a:xfrm>
            <a:off x="172707" y="285728"/>
            <a:ext cx="2286632" cy="749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14282" y="1000108"/>
            <a:ext cx="3286148" cy="2462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rgbClr val="7030A0"/>
                </a:solidFill>
              </a:rPr>
              <a:t>工学院</a:t>
            </a:r>
            <a:r>
              <a:rPr lang="en-US" altLang="zh-CN" sz="1000" dirty="0" smtClean="0">
                <a:solidFill>
                  <a:srgbClr val="7030A0"/>
                </a:solidFill>
              </a:rPr>
              <a:t>13</a:t>
            </a:r>
            <a:r>
              <a:rPr lang="zh-CN" altLang="en-US" sz="1000" dirty="0" smtClean="0">
                <a:solidFill>
                  <a:srgbClr val="7030A0"/>
                </a:solidFill>
              </a:rPr>
              <a:t>级硕士研究生选题报告</a:t>
            </a:r>
            <a:endParaRPr lang="zh-CN" altLang="en-US" sz="10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885967" y="1571612"/>
            <a:ext cx="5114925" cy="457200"/>
            <a:chOff x="1296" y="1224"/>
            <a:chExt cx="3222" cy="288"/>
          </a:xfrm>
        </p:grpSpPr>
        <p:sp>
          <p:nvSpPr>
            <p:cNvPr id="84" name="Oval 5"/>
            <p:cNvSpPr>
              <a:spLocks noChangeArrowheads="1"/>
            </p:cNvSpPr>
            <p:nvPr/>
          </p:nvSpPr>
          <p:spPr bwMode="gray">
            <a:xfrm>
              <a:off x="1296" y="1290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E96E29"/>
                </a:gs>
                <a:gs pos="100000">
                  <a:srgbClr val="E96E29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bg1"/>
              </a:solidFill>
              <a:round/>
              <a:headEnd/>
              <a:tailEnd/>
            </a:ln>
            <a:effectLst>
              <a:glow rad="101600">
                <a:srgbClr val="FFFF00">
                  <a:alpha val="40000"/>
                </a:srgbClr>
              </a:glow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1440" y="1224"/>
              <a:ext cx="3078" cy="288"/>
              <a:chOff x="1536" y="1470"/>
              <a:chExt cx="3078" cy="288"/>
            </a:xfrm>
          </p:grpSpPr>
          <p:sp>
            <p:nvSpPr>
              <p:cNvPr id="86" name="Line 7"/>
              <p:cNvSpPr>
                <a:spLocks noChangeShapeType="1"/>
              </p:cNvSpPr>
              <p:nvPr/>
            </p:nvSpPr>
            <p:spPr bwMode="gray">
              <a:xfrm flipV="1">
                <a:off x="1536" y="1603"/>
                <a:ext cx="218" cy="5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+mn-ea"/>
                </a:endParaRPr>
              </a:p>
            </p:txBody>
          </p:sp>
          <p:sp>
            <p:nvSpPr>
              <p:cNvPr id="87" name="AutoShape 8"/>
              <p:cNvSpPr>
                <a:spLocks noChangeArrowheads="1"/>
              </p:cNvSpPr>
              <p:nvPr/>
            </p:nvSpPr>
            <p:spPr bwMode="gray">
              <a:xfrm>
                <a:off x="1686" y="1470"/>
                <a:ext cx="2928" cy="288"/>
              </a:xfrm>
              <a:prstGeom prst="roundRect">
                <a:avLst>
                  <a:gd name="adj" fmla="val 50000"/>
                </a:avLst>
              </a:prstGeom>
              <a:ln>
                <a:headEnd/>
                <a:tailEnd/>
              </a:ln>
              <a:effectLst>
                <a:glow rad="139700">
                  <a:schemeClr val="accent3">
                    <a:satMod val="175000"/>
                    <a:alpha val="40000"/>
                  </a:schemeClr>
                </a:glow>
                <a:outerShdw blurRad="50800" dist="381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zh-CN" altLang="en-US" b="1" dirty="0" smtClean="0">
                    <a:solidFill>
                      <a:srgbClr val="FFFF00"/>
                    </a:solidFill>
                  </a:rPr>
                  <a:t>研究背景与意义</a:t>
                </a:r>
                <a:endParaRPr lang="zh-CN" altLang="en-US" b="1" dirty="0">
                  <a:solidFill>
                    <a:srgbClr val="FFFF00"/>
                  </a:solidFill>
                </a:endParaRPr>
              </a:p>
            </p:txBody>
          </p:sp>
        </p:grp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1928794" y="2614610"/>
            <a:ext cx="5114925" cy="457200"/>
            <a:chOff x="1296" y="1566"/>
            <a:chExt cx="3222" cy="288"/>
          </a:xfrm>
        </p:grpSpPr>
        <p:sp>
          <p:nvSpPr>
            <p:cNvPr id="89" name="Oval 10"/>
            <p:cNvSpPr>
              <a:spLocks noChangeArrowheads="1"/>
            </p:cNvSpPr>
            <p:nvPr/>
          </p:nvSpPr>
          <p:spPr bwMode="gray">
            <a:xfrm>
              <a:off x="1296" y="1626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DCDC48"/>
                </a:gs>
                <a:gs pos="100000">
                  <a:srgbClr val="DCDC48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bg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5" name="Group 11"/>
            <p:cNvGrpSpPr>
              <a:grpSpLocks/>
            </p:cNvGrpSpPr>
            <p:nvPr/>
          </p:nvGrpSpPr>
          <p:grpSpPr bwMode="auto">
            <a:xfrm>
              <a:off x="1440" y="1566"/>
              <a:ext cx="3078" cy="288"/>
              <a:chOff x="1536" y="1470"/>
              <a:chExt cx="3078" cy="288"/>
            </a:xfrm>
          </p:grpSpPr>
          <p:sp>
            <p:nvSpPr>
              <p:cNvPr id="91" name="Line 12"/>
              <p:cNvSpPr>
                <a:spLocks noChangeShapeType="1"/>
              </p:cNvSpPr>
              <p:nvPr/>
            </p:nvSpPr>
            <p:spPr bwMode="gray">
              <a:xfrm flipV="1">
                <a:off x="1536" y="1603"/>
                <a:ext cx="218" cy="5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+mn-ea"/>
                </a:endParaRPr>
              </a:p>
            </p:txBody>
          </p:sp>
          <p:sp>
            <p:nvSpPr>
              <p:cNvPr id="92" name="AutoShape 13"/>
              <p:cNvSpPr>
                <a:spLocks noChangeArrowheads="1"/>
              </p:cNvSpPr>
              <p:nvPr/>
            </p:nvSpPr>
            <p:spPr bwMode="gray">
              <a:xfrm>
                <a:off x="1686" y="1470"/>
                <a:ext cx="2928" cy="288"/>
              </a:xfrm>
              <a:prstGeom prst="roundRect">
                <a:avLst>
                  <a:gd name="adj" fmla="val 50000"/>
                </a:avLst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zh-CN" altLang="en-US" dirty="0" smtClean="0"/>
                  <a:t>研究进展</a:t>
                </a:r>
                <a:endParaRPr lang="zh-CN" altLang="en-US" dirty="0"/>
              </a:p>
            </p:txBody>
          </p:sp>
        </p:grpSp>
      </p:grpSp>
      <p:grpSp>
        <p:nvGrpSpPr>
          <p:cNvPr id="6" name="Group 14"/>
          <p:cNvGrpSpPr>
            <a:grpSpLocks/>
          </p:cNvGrpSpPr>
          <p:nvPr/>
        </p:nvGrpSpPr>
        <p:grpSpPr bwMode="auto">
          <a:xfrm>
            <a:off x="1928794" y="3614742"/>
            <a:ext cx="5114925" cy="457200"/>
            <a:chOff x="1296" y="1908"/>
            <a:chExt cx="3222" cy="288"/>
          </a:xfrm>
        </p:grpSpPr>
        <p:sp>
          <p:nvSpPr>
            <p:cNvPr id="94" name="Oval 15"/>
            <p:cNvSpPr>
              <a:spLocks noChangeArrowheads="1"/>
            </p:cNvSpPr>
            <p:nvPr/>
          </p:nvSpPr>
          <p:spPr bwMode="gray">
            <a:xfrm>
              <a:off x="1296" y="1974"/>
              <a:ext cx="144" cy="144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666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bg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7" name="Group 16"/>
            <p:cNvGrpSpPr>
              <a:grpSpLocks/>
            </p:cNvGrpSpPr>
            <p:nvPr/>
          </p:nvGrpSpPr>
          <p:grpSpPr bwMode="auto">
            <a:xfrm>
              <a:off x="1440" y="1908"/>
              <a:ext cx="3078" cy="288"/>
              <a:chOff x="1536" y="1470"/>
              <a:chExt cx="3078" cy="288"/>
            </a:xfrm>
          </p:grpSpPr>
          <p:sp>
            <p:nvSpPr>
              <p:cNvPr id="96" name="Line 17"/>
              <p:cNvSpPr>
                <a:spLocks noChangeShapeType="1"/>
              </p:cNvSpPr>
              <p:nvPr/>
            </p:nvSpPr>
            <p:spPr bwMode="gray">
              <a:xfrm flipV="1">
                <a:off x="1536" y="1603"/>
                <a:ext cx="218" cy="5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/>
              <a:lstStyle/>
              <a:p>
                <a:pPr algn="ctr">
                  <a:defRPr/>
                </a:pPr>
                <a:endParaRPr lang="zh-CN" altLang="en-US">
                  <a:ea typeface="+mn-ea"/>
                </a:endParaRPr>
              </a:p>
            </p:txBody>
          </p:sp>
          <p:sp>
            <p:nvSpPr>
              <p:cNvPr id="97" name="AutoShape 18"/>
              <p:cNvSpPr>
                <a:spLocks noChangeArrowheads="1"/>
              </p:cNvSpPr>
              <p:nvPr/>
            </p:nvSpPr>
            <p:spPr bwMode="gray">
              <a:xfrm>
                <a:off x="1686" y="1470"/>
                <a:ext cx="2928" cy="288"/>
              </a:xfrm>
              <a:prstGeom prst="roundRect">
                <a:avLst>
                  <a:gd name="adj" fmla="val 50000"/>
                </a:avLst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zh-CN" altLang="en-US" dirty="0" smtClean="0"/>
                  <a:t>研究设想与初步成果</a:t>
                </a:r>
                <a:endParaRPr lang="zh-CN" altLang="en-US" dirty="0"/>
              </a:p>
            </p:txBody>
          </p:sp>
        </p:grpSp>
      </p:grpSp>
      <p:grpSp>
        <p:nvGrpSpPr>
          <p:cNvPr id="8" name="Group 19"/>
          <p:cNvGrpSpPr>
            <a:grpSpLocks/>
          </p:cNvGrpSpPr>
          <p:nvPr/>
        </p:nvGrpSpPr>
        <p:grpSpPr bwMode="auto">
          <a:xfrm>
            <a:off x="1928794" y="4614874"/>
            <a:ext cx="5114925" cy="457200"/>
            <a:chOff x="1296" y="2256"/>
            <a:chExt cx="3222" cy="288"/>
          </a:xfrm>
        </p:grpSpPr>
        <p:sp>
          <p:nvSpPr>
            <p:cNvPr id="99" name="Oval 20"/>
            <p:cNvSpPr>
              <a:spLocks noChangeArrowheads="1"/>
            </p:cNvSpPr>
            <p:nvPr/>
          </p:nvSpPr>
          <p:spPr bwMode="gray">
            <a:xfrm>
              <a:off x="1296" y="2325"/>
              <a:ext cx="144" cy="144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6666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bg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9" name="Group 21"/>
            <p:cNvGrpSpPr>
              <a:grpSpLocks/>
            </p:cNvGrpSpPr>
            <p:nvPr/>
          </p:nvGrpSpPr>
          <p:grpSpPr bwMode="auto">
            <a:xfrm>
              <a:off x="1440" y="2256"/>
              <a:ext cx="3078" cy="288"/>
              <a:chOff x="1536" y="1470"/>
              <a:chExt cx="3078" cy="288"/>
            </a:xfrm>
          </p:grpSpPr>
          <p:sp>
            <p:nvSpPr>
              <p:cNvPr id="101" name="Line 22"/>
              <p:cNvSpPr>
                <a:spLocks noChangeShapeType="1"/>
              </p:cNvSpPr>
              <p:nvPr/>
            </p:nvSpPr>
            <p:spPr bwMode="gray">
              <a:xfrm flipV="1">
                <a:off x="1536" y="1603"/>
                <a:ext cx="218" cy="5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+mn-ea"/>
                </a:endParaRPr>
              </a:p>
            </p:txBody>
          </p:sp>
          <p:sp>
            <p:nvSpPr>
              <p:cNvPr id="102" name="AutoShape 23"/>
              <p:cNvSpPr>
                <a:spLocks noChangeArrowheads="1"/>
              </p:cNvSpPr>
              <p:nvPr/>
            </p:nvSpPr>
            <p:spPr bwMode="gray">
              <a:xfrm>
                <a:off x="1686" y="1470"/>
                <a:ext cx="2928" cy="288"/>
              </a:xfrm>
              <a:prstGeom prst="roundRect">
                <a:avLst>
                  <a:gd name="adj" fmla="val 50000"/>
                </a:avLst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zh-CN" altLang="en-US" dirty="0" smtClean="0"/>
                  <a:t>创新点及工作计划</a:t>
                </a:r>
                <a:endParaRPr lang="zh-CN" altLang="en-US" dirty="0"/>
              </a:p>
            </p:txBody>
          </p:sp>
        </p:grpSp>
      </p:grpSp>
      <p:cxnSp>
        <p:nvCxnSpPr>
          <p:cNvPr id="108" name="直接连接符 107"/>
          <p:cNvCxnSpPr/>
          <p:nvPr/>
        </p:nvCxnSpPr>
        <p:spPr>
          <a:xfrm>
            <a:off x="500034" y="1071546"/>
            <a:ext cx="6286544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标题 2"/>
          <p:cNvSpPr txBox="1">
            <a:spLocks/>
          </p:cNvSpPr>
          <p:nvPr/>
        </p:nvSpPr>
        <p:spPr>
          <a:xfrm>
            <a:off x="428596" y="428604"/>
            <a:ext cx="2000264" cy="714380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  <a:defRPr/>
            </a:pPr>
            <a:r>
              <a:rPr lang="en-US" altLang="zh-CN" sz="32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content</a:t>
            </a:r>
            <a:endParaRPr lang="zh-CN" altLang="en-US" sz="32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8"/>
    </mc:Choice>
    <mc:Fallback xmlns="">
      <p:transition spd="slow" advTm="15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1044136" y="961976"/>
            <a:ext cx="7317441" cy="3883776"/>
            <a:chOff x="346135" y="882871"/>
            <a:chExt cx="8473519" cy="4222252"/>
          </a:xfrm>
        </p:grpSpPr>
        <p:grpSp>
          <p:nvGrpSpPr>
            <p:cNvPr id="7" name="组合 6"/>
            <p:cNvGrpSpPr/>
            <p:nvPr/>
          </p:nvGrpSpPr>
          <p:grpSpPr>
            <a:xfrm>
              <a:off x="1119401" y="1295123"/>
              <a:ext cx="6096000" cy="3810000"/>
              <a:chOff x="1119401" y="1295123"/>
              <a:chExt cx="6096000" cy="3810000"/>
            </a:xfrm>
          </p:grpSpPr>
          <p:sp>
            <p:nvSpPr>
              <p:cNvPr id="8" name="形状 7"/>
              <p:cNvSpPr/>
              <p:nvPr/>
            </p:nvSpPr>
            <p:spPr>
              <a:xfrm>
                <a:off x="1119401" y="1295123"/>
                <a:ext cx="6096000" cy="3810000"/>
              </a:xfrm>
              <a:prstGeom prst="swooshArrow">
                <a:avLst>
                  <a:gd name="adj1" fmla="val 25000"/>
                  <a:gd name="adj2" fmla="val 25000"/>
                </a:avLst>
              </a:pr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9" name="椭圆 8"/>
              <p:cNvSpPr/>
              <p:nvPr/>
            </p:nvSpPr>
            <p:spPr>
              <a:xfrm>
                <a:off x="1893593" y="3979763"/>
                <a:ext cx="158496" cy="158496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0" name="任意多边形 9"/>
              <p:cNvSpPr/>
              <p:nvPr/>
            </p:nvSpPr>
            <p:spPr>
              <a:xfrm>
                <a:off x="1930045" y="4059011"/>
                <a:ext cx="917014" cy="776940"/>
              </a:xfrm>
              <a:custGeom>
                <a:avLst/>
                <a:gdLst>
                  <a:gd name="connsiteX0" fmla="*/ 0 w 752979"/>
                  <a:gd name="connsiteY0" fmla="*/ 0 h 776940"/>
                  <a:gd name="connsiteX1" fmla="*/ 752979 w 752979"/>
                  <a:gd name="connsiteY1" fmla="*/ 0 h 776940"/>
                  <a:gd name="connsiteX2" fmla="*/ 752979 w 752979"/>
                  <a:gd name="connsiteY2" fmla="*/ 776940 h 776940"/>
                  <a:gd name="connsiteX3" fmla="*/ 0 w 752979"/>
                  <a:gd name="connsiteY3" fmla="*/ 776940 h 776940"/>
                  <a:gd name="connsiteX4" fmla="*/ 0 w 752979"/>
                  <a:gd name="connsiteY4" fmla="*/ 0 h 776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2979" h="776940">
                    <a:moveTo>
                      <a:pt x="0" y="0"/>
                    </a:moveTo>
                    <a:lnTo>
                      <a:pt x="752979" y="0"/>
                    </a:lnTo>
                    <a:lnTo>
                      <a:pt x="752979" y="776940"/>
                    </a:lnTo>
                    <a:lnTo>
                      <a:pt x="0" y="77694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3984" tIns="0" rIns="0" bIns="0" numCol="1" spcCol="1270" anchor="t" anchorCtr="0">
                <a:noAutofit/>
              </a:bodyPr>
              <a:lstStyle/>
              <a:p>
                <a:pPr lvl="0" algn="l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1600" kern="1200" dirty="0" smtClean="0"/>
                  <a:t>20</a:t>
                </a:r>
                <a:r>
                  <a:rPr lang="zh-CN" altLang="en-US" sz="1600" kern="1200" dirty="0" smtClean="0"/>
                  <a:t>世纪</a:t>
                </a:r>
                <a:r>
                  <a:rPr lang="en-US" altLang="zh-CN" sz="1600" kern="1200" dirty="0" smtClean="0"/>
                  <a:t>70</a:t>
                </a:r>
                <a:r>
                  <a:rPr lang="zh-CN" altLang="en-US" sz="1600" kern="1200" dirty="0" smtClean="0"/>
                  <a:t>年代</a:t>
                </a:r>
                <a:endParaRPr lang="zh-CN" altLang="en-US" sz="1600" kern="1200" dirty="0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3292625" y="2944205"/>
                <a:ext cx="286512" cy="286512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" name="任意多边形 11"/>
              <p:cNvSpPr/>
              <p:nvPr/>
            </p:nvSpPr>
            <p:spPr>
              <a:xfrm>
                <a:off x="3347864" y="3184391"/>
                <a:ext cx="1166885" cy="748665"/>
              </a:xfrm>
              <a:custGeom>
                <a:avLst/>
                <a:gdLst>
                  <a:gd name="connsiteX0" fmla="*/ 0 w 1463040"/>
                  <a:gd name="connsiteY0" fmla="*/ 0 h 2072640"/>
                  <a:gd name="connsiteX1" fmla="*/ 1463040 w 1463040"/>
                  <a:gd name="connsiteY1" fmla="*/ 0 h 2072640"/>
                  <a:gd name="connsiteX2" fmla="*/ 1463040 w 1463040"/>
                  <a:gd name="connsiteY2" fmla="*/ 2072640 h 2072640"/>
                  <a:gd name="connsiteX3" fmla="*/ 0 w 1463040"/>
                  <a:gd name="connsiteY3" fmla="*/ 2072640 h 2072640"/>
                  <a:gd name="connsiteX4" fmla="*/ 0 w 1463040"/>
                  <a:gd name="connsiteY4" fmla="*/ 0 h 2072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3040" h="2072640">
                    <a:moveTo>
                      <a:pt x="0" y="0"/>
                    </a:moveTo>
                    <a:lnTo>
                      <a:pt x="1463040" y="0"/>
                    </a:lnTo>
                    <a:lnTo>
                      <a:pt x="1463040" y="2072640"/>
                    </a:lnTo>
                    <a:lnTo>
                      <a:pt x="0" y="207264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51817" tIns="0" rIns="0" bIns="0" numCol="1" spcCol="1270" anchor="t" anchorCtr="0">
                <a:noAutofit/>
              </a:bodyPr>
              <a:lstStyle/>
              <a:p>
                <a:pPr lvl="0" algn="l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1600" kern="1200" dirty="0" smtClean="0"/>
                  <a:t>20</a:t>
                </a:r>
                <a:r>
                  <a:rPr lang="zh-CN" altLang="en-US" sz="1600" kern="1200" dirty="0" smtClean="0"/>
                  <a:t>世纪</a:t>
                </a:r>
                <a:endParaRPr lang="en-US" altLang="zh-CN" sz="1600" kern="1200" dirty="0" smtClean="0"/>
              </a:p>
              <a:p>
                <a:pPr lvl="0" algn="l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1600" kern="1200" dirty="0" smtClean="0"/>
                  <a:t>80</a:t>
                </a:r>
                <a:r>
                  <a:rPr lang="zh-CN" altLang="en-US" sz="1600" kern="1200" dirty="0" smtClean="0"/>
                  <a:t>年代</a:t>
                </a:r>
                <a:endParaRPr lang="zh-CN" altLang="en-US" sz="1600" kern="1200" dirty="0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975121" y="2314031"/>
                <a:ext cx="396240" cy="396240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4" name="任意多边形 13"/>
              <p:cNvSpPr/>
              <p:nvPr/>
            </p:nvSpPr>
            <p:spPr>
              <a:xfrm>
                <a:off x="5004048" y="2741028"/>
                <a:ext cx="1169403" cy="687972"/>
              </a:xfrm>
              <a:custGeom>
                <a:avLst/>
                <a:gdLst>
                  <a:gd name="connsiteX0" fmla="*/ 0 w 1463040"/>
                  <a:gd name="connsiteY0" fmla="*/ 0 h 2647950"/>
                  <a:gd name="connsiteX1" fmla="*/ 1463040 w 1463040"/>
                  <a:gd name="connsiteY1" fmla="*/ 0 h 2647950"/>
                  <a:gd name="connsiteX2" fmla="*/ 1463040 w 1463040"/>
                  <a:gd name="connsiteY2" fmla="*/ 2647950 h 2647950"/>
                  <a:gd name="connsiteX3" fmla="*/ 0 w 1463040"/>
                  <a:gd name="connsiteY3" fmla="*/ 2647950 h 2647950"/>
                  <a:gd name="connsiteX4" fmla="*/ 0 w 1463040"/>
                  <a:gd name="connsiteY4" fmla="*/ 0 h 264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3040" h="2647950">
                    <a:moveTo>
                      <a:pt x="0" y="0"/>
                    </a:moveTo>
                    <a:lnTo>
                      <a:pt x="1463040" y="0"/>
                    </a:lnTo>
                    <a:lnTo>
                      <a:pt x="1463040" y="2647950"/>
                    </a:lnTo>
                    <a:lnTo>
                      <a:pt x="0" y="264795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09959" tIns="0" rIns="0" bIns="0" numCol="1" spcCol="1270" anchor="t" anchorCtr="0">
                <a:noAutofit/>
              </a:bodyPr>
              <a:lstStyle/>
              <a:p>
                <a:pPr lvl="0" algn="l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1600" kern="1200" dirty="0" smtClean="0"/>
                  <a:t>21</a:t>
                </a:r>
                <a:r>
                  <a:rPr lang="zh-CN" altLang="en-US" sz="1600" kern="1200" dirty="0" smtClean="0"/>
                  <a:t>世纪</a:t>
                </a:r>
                <a:endParaRPr lang="en-US" altLang="zh-CN" sz="1600" kern="1200" dirty="0" smtClean="0"/>
              </a:p>
              <a:p>
                <a:pPr lvl="0" algn="l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1600" kern="1200" dirty="0" smtClean="0"/>
                  <a:t>的今天</a:t>
                </a:r>
                <a:endParaRPr lang="zh-CN" altLang="en-US" sz="1600" kern="1200" dirty="0"/>
              </a:p>
            </p:txBody>
          </p:sp>
        </p:grp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363374">
              <a:off x="6828618" y="1121613"/>
              <a:ext cx="1991036" cy="13231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2" name="Text Box 108"/>
            <p:cNvSpPr txBox="1">
              <a:spLocks noChangeArrowheads="1"/>
            </p:cNvSpPr>
            <p:nvPr/>
          </p:nvSpPr>
          <p:spPr bwMode="auto">
            <a:xfrm rot="18978356">
              <a:off x="346135" y="3819296"/>
              <a:ext cx="3050815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dirty="0" smtClean="0">
                  <a:solidFill>
                    <a:srgbClr val="7030A0"/>
                  </a:solidFill>
                  <a:latin typeface="Arial" pitchFamily="34" charset="0"/>
                  <a:ea typeface="宋体" pitchFamily="2" charset="-122"/>
                </a:rPr>
                <a:t>航空航天</a:t>
              </a:r>
              <a:endPara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031597">
              <a:off x="430032" y="2392772"/>
              <a:ext cx="1740585" cy="15230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84220">
              <a:off x="2185008" y="1275008"/>
              <a:ext cx="1804535" cy="13534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497413">
              <a:off x="4870812" y="882871"/>
              <a:ext cx="1731173" cy="126702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8" name="Text Box 108"/>
            <p:cNvSpPr txBox="1">
              <a:spLocks noChangeArrowheads="1"/>
            </p:cNvSpPr>
            <p:nvPr/>
          </p:nvSpPr>
          <p:spPr bwMode="auto">
            <a:xfrm rot="19984923">
              <a:off x="1870177" y="2721567"/>
              <a:ext cx="3050815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600" b="0" i="0" u="none" strike="noStrike" cap="none" normalizeH="0" baseline="0" dirty="0" smtClean="0">
                  <a:ln>
                    <a:noFill/>
                  </a:ln>
                  <a:solidFill>
                    <a:srgbClr val="7030A0"/>
                  </a:solidFill>
                  <a:effectLst/>
                  <a:latin typeface="Arial" pitchFamily="34" charset="0"/>
                  <a:ea typeface="宋体" pitchFamily="2" charset="-122"/>
                </a:rPr>
                <a:t>少数民用市场</a:t>
              </a:r>
              <a:endPara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48" name="Text Box 108"/>
            <p:cNvSpPr txBox="1">
              <a:spLocks noChangeArrowheads="1"/>
            </p:cNvSpPr>
            <p:nvPr/>
          </p:nvSpPr>
          <p:spPr bwMode="auto">
            <a:xfrm>
              <a:off x="3804316" y="2183596"/>
              <a:ext cx="3050815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600" b="0" i="0" u="none" strike="noStrike" cap="none" normalizeH="0" baseline="0" dirty="0" smtClean="0">
                  <a:ln>
                    <a:noFill/>
                  </a:ln>
                  <a:solidFill>
                    <a:srgbClr val="7030A0"/>
                  </a:solidFill>
                  <a:effectLst/>
                  <a:latin typeface="Arial" pitchFamily="34" charset="0"/>
                  <a:ea typeface="宋体" pitchFamily="2" charset="-122"/>
                </a:rPr>
                <a:t>各行各业</a:t>
              </a:r>
              <a:endPara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0308" flipH="1">
              <a:off x="6040319" y="2594334"/>
              <a:ext cx="1940478" cy="1340422"/>
            </a:xfrm>
            <a:prstGeom prst="rect">
              <a:avLst/>
            </a:prstGeom>
          </p:spPr>
        </p:pic>
      </p:grpSp>
      <p:cxnSp>
        <p:nvCxnSpPr>
          <p:cNvPr id="52" name="直接连接符 51"/>
          <p:cNvCxnSpPr/>
          <p:nvPr/>
        </p:nvCxnSpPr>
        <p:spPr>
          <a:xfrm>
            <a:off x="357158" y="785794"/>
            <a:ext cx="6286544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标题 2"/>
          <p:cNvSpPr txBox="1">
            <a:spLocks/>
          </p:cNvSpPr>
          <p:nvPr/>
        </p:nvSpPr>
        <p:spPr>
          <a:xfrm>
            <a:off x="357158" y="285728"/>
            <a:ext cx="3857652" cy="71438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Times New Roman" pitchFamily="18" charset="0"/>
              </a:rPr>
              <a:t>研究背景及意义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宋体" pitchFamily="2" charset="-122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1" name="上箭头 20"/>
          <p:cNvSpPr/>
          <p:nvPr/>
        </p:nvSpPr>
        <p:spPr>
          <a:xfrm>
            <a:off x="84706" y="941790"/>
            <a:ext cx="2140711" cy="1157748"/>
          </a:xfrm>
          <a:prstGeom prst="upArrow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任意多边形 21"/>
          <p:cNvSpPr/>
          <p:nvPr/>
        </p:nvSpPr>
        <p:spPr>
          <a:xfrm>
            <a:off x="596359" y="1747187"/>
            <a:ext cx="1117407" cy="1760053"/>
          </a:xfrm>
          <a:custGeom>
            <a:avLst/>
            <a:gdLst>
              <a:gd name="connsiteX0" fmla="*/ 0 w 1117407"/>
              <a:gd name="connsiteY0" fmla="*/ 0 h 1760053"/>
              <a:gd name="connsiteX1" fmla="*/ 1117407 w 1117407"/>
              <a:gd name="connsiteY1" fmla="*/ 0 h 1760053"/>
              <a:gd name="connsiteX2" fmla="*/ 1117407 w 1117407"/>
              <a:gd name="connsiteY2" fmla="*/ 1760053 h 1760053"/>
              <a:gd name="connsiteX3" fmla="*/ 0 w 1117407"/>
              <a:gd name="connsiteY3" fmla="*/ 1760053 h 1760053"/>
              <a:gd name="connsiteX4" fmla="*/ 0 w 1117407"/>
              <a:gd name="connsiteY4" fmla="*/ 0 h 1760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7407" h="1760053">
                <a:moveTo>
                  <a:pt x="0" y="0"/>
                </a:moveTo>
                <a:lnTo>
                  <a:pt x="1117407" y="0"/>
                </a:lnTo>
                <a:lnTo>
                  <a:pt x="1117407" y="1760053"/>
                </a:lnTo>
                <a:lnTo>
                  <a:pt x="0" y="176005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7800" tIns="0" rIns="177800" bIns="177800" numCol="1" spcCol="1270" anchor="ctr" anchorCtr="0">
            <a:noAutofit/>
          </a:bodyPr>
          <a:lstStyle/>
          <a:p>
            <a:pPr lvl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500" kern="1200" dirty="0"/>
          </a:p>
        </p:txBody>
      </p:sp>
      <p:sp>
        <p:nvSpPr>
          <p:cNvPr id="24" name="任意多边形 23"/>
          <p:cNvSpPr/>
          <p:nvPr/>
        </p:nvSpPr>
        <p:spPr>
          <a:xfrm>
            <a:off x="793901" y="3653911"/>
            <a:ext cx="1117407" cy="1760053"/>
          </a:xfrm>
          <a:custGeom>
            <a:avLst/>
            <a:gdLst>
              <a:gd name="connsiteX0" fmla="*/ 0 w 1117407"/>
              <a:gd name="connsiteY0" fmla="*/ 0 h 1760053"/>
              <a:gd name="connsiteX1" fmla="*/ 1117407 w 1117407"/>
              <a:gd name="connsiteY1" fmla="*/ 0 h 1760053"/>
              <a:gd name="connsiteX2" fmla="*/ 1117407 w 1117407"/>
              <a:gd name="connsiteY2" fmla="*/ 1760053 h 1760053"/>
              <a:gd name="connsiteX3" fmla="*/ 0 w 1117407"/>
              <a:gd name="connsiteY3" fmla="*/ 1760053 h 1760053"/>
              <a:gd name="connsiteX4" fmla="*/ 0 w 1117407"/>
              <a:gd name="connsiteY4" fmla="*/ 0 h 1760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7407" h="1760053">
                <a:moveTo>
                  <a:pt x="0" y="0"/>
                </a:moveTo>
                <a:lnTo>
                  <a:pt x="1117407" y="0"/>
                </a:lnTo>
                <a:lnTo>
                  <a:pt x="1117407" y="1760053"/>
                </a:lnTo>
                <a:lnTo>
                  <a:pt x="0" y="176005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7800" tIns="0" rIns="177800" bIns="177800" numCol="1" spcCol="1270" anchor="ctr" anchorCtr="0">
            <a:noAutofit/>
          </a:bodyPr>
          <a:lstStyle/>
          <a:p>
            <a:pPr lvl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500" kern="1200"/>
          </a:p>
        </p:txBody>
      </p:sp>
      <p:sp>
        <p:nvSpPr>
          <p:cNvPr id="25" name="TextBox 24"/>
          <p:cNvSpPr txBox="1"/>
          <p:nvPr/>
        </p:nvSpPr>
        <p:spPr>
          <a:xfrm>
            <a:off x="596359" y="1341180"/>
            <a:ext cx="111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大量应用</a:t>
            </a:r>
            <a:endParaRPr lang="zh-CN" altLang="en-US" dirty="0"/>
          </a:p>
        </p:txBody>
      </p:sp>
      <p:sp>
        <p:nvSpPr>
          <p:cNvPr id="61" name="上箭头 60"/>
          <p:cNvSpPr/>
          <p:nvPr/>
        </p:nvSpPr>
        <p:spPr>
          <a:xfrm rot="10800000">
            <a:off x="1825147" y="4941168"/>
            <a:ext cx="2140711" cy="1157748"/>
          </a:xfrm>
          <a:prstGeom prst="upArrow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2" name="TextBox 61"/>
          <p:cNvSpPr txBox="1"/>
          <p:nvPr/>
        </p:nvSpPr>
        <p:spPr>
          <a:xfrm>
            <a:off x="2336800" y="5340558"/>
            <a:ext cx="111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事故发生</a:t>
            </a:r>
            <a:endParaRPr lang="zh-CN" alt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217" y="4591826"/>
            <a:ext cx="2422787" cy="1763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53" y="4591825"/>
            <a:ext cx="2428611" cy="1779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311"/>
    </mc:Choice>
    <mc:Fallback xmlns="">
      <p:transition spd="slow" advTm="67311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928794" y="1571612"/>
            <a:ext cx="5114926" cy="457200"/>
            <a:chOff x="1296" y="1224"/>
            <a:chExt cx="3222" cy="288"/>
          </a:xfrm>
        </p:grpSpPr>
        <p:sp>
          <p:nvSpPr>
            <p:cNvPr id="84" name="Oval 5"/>
            <p:cNvSpPr>
              <a:spLocks noChangeArrowheads="1"/>
            </p:cNvSpPr>
            <p:nvPr/>
          </p:nvSpPr>
          <p:spPr bwMode="gray">
            <a:xfrm>
              <a:off x="1296" y="1290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E96E29"/>
                </a:gs>
                <a:gs pos="100000">
                  <a:srgbClr val="E96E29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bg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1440" y="1224"/>
              <a:ext cx="3078" cy="288"/>
              <a:chOff x="1536" y="1470"/>
              <a:chExt cx="3078" cy="288"/>
            </a:xfrm>
          </p:grpSpPr>
          <p:sp>
            <p:nvSpPr>
              <p:cNvPr id="86" name="Line 7"/>
              <p:cNvSpPr>
                <a:spLocks noChangeShapeType="1"/>
              </p:cNvSpPr>
              <p:nvPr/>
            </p:nvSpPr>
            <p:spPr bwMode="gray">
              <a:xfrm flipV="1">
                <a:off x="1536" y="1603"/>
                <a:ext cx="218" cy="5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+mn-ea"/>
                </a:endParaRPr>
              </a:p>
            </p:txBody>
          </p:sp>
          <p:sp>
            <p:nvSpPr>
              <p:cNvPr id="87" name="AutoShape 8"/>
              <p:cNvSpPr>
                <a:spLocks noChangeArrowheads="1"/>
              </p:cNvSpPr>
              <p:nvPr/>
            </p:nvSpPr>
            <p:spPr bwMode="gray">
              <a:xfrm>
                <a:off x="1686" y="1470"/>
                <a:ext cx="2928" cy="288"/>
              </a:xfrm>
              <a:prstGeom prst="roundRect">
                <a:avLst>
                  <a:gd name="adj" fmla="val 50000"/>
                </a:avLst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zh-CN" altLang="en-US" dirty="0" smtClean="0"/>
                  <a:t>研究背景与意义</a:t>
                </a:r>
                <a:endParaRPr lang="zh-CN" altLang="en-US" dirty="0"/>
              </a:p>
            </p:txBody>
          </p:sp>
        </p:grp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1928794" y="2614610"/>
            <a:ext cx="5114925" cy="457200"/>
            <a:chOff x="1296" y="1566"/>
            <a:chExt cx="3222" cy="288"/>
          </a:xfrm>
        </p:grpSpPr>
        <p:sp>
          <p:nvSpPr>
            <p:cNvPr id="89" name="Oval 10"/>
            <p:cNvSpPr>
              <a:spLocks noChangeArrowheads="1"/>
            </p:cNvSpPr>
            <p:nvPr/>
          </p:nvSpPr>
          <p:spPr bwMode="gray">
            <a:xfrm>
              <a:off x="1296" y="1626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DCDC48"/>
                </a:gs>
                <a:gs pos="100000">
                  <a:srgbClr val="DCDC48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bg1"/>
              </a:solidFill>
              <a:round/>
              <a:headEnd/>
              <a:tailEnd/>
            </a:ln>
            <a:effectLst>
              <a:glow rad="101600">
                <a:srgbClr val="FFFF00">
                  <a:alpha val="60000"/>
                </a:srgbClr>
              </a:glow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5" name="Group 11"/>
            <p:cNvGrpSpPr>
              <a:grpSpLocks/>
            </p:cNvGrpSpPr>
            <p:nvPr/>
          </p:nvGrpSpPr>
          <p:grpSpPr bwMode="auto">
            <a:xfrm>
              <a:off x="1440" y="1566"/>
              <a:ext cx="3078" cy="288"/>
              <a:chOff x="1536" y="1470"/>
              <a:chExt cx="3078" cy="288"/>
            </a:xfrm>
          </p:grpSpPr>
          <p:sp>
            <p:nvSpPr>
              <p:cNvPr id="91" name="Line 12"/>
              <p:cNvSpPr>
                <a:spLocks noChangeShapeType="1"/>
              </p:cNvSpPr>
              <p:nvPr/>
            </p:nvSpPr>
            <p:spPr bwMode="gray">
              <a:xfrm flipV="1">
                <a:off x="1536" y="1603"/>
                <a:ext cx="218" cy="5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+mn-ea"/>
                </a:endParaRPr>
              </a:p>
            </p:txBody>
          </p:sp>
          <p:sp>
            <p:nvSpPr>
              <p:cNvPr id="92" name="AutoShape 13"/>
              <p:cNvSpPr>
                <a:spLocks noChangeArrowheads="1"/>
              </p:cNvSpPr>
              <p:nvPr/>
            </p:nvSpPr>
            <p:spPr bwMode="gray">
              <a:xfrm>
                <a:off x="1686" y="1470"/>
                <a:ext cx="2928" cy="288"/>
              </a:xfrm>
              <a:prstGeom prst="roundRect">
                <a:avLst>
                  <a:gd name="adj" fmla="val 50000"/>
                </a:avLst>
              </a:prstGeom>
              <a:ln>
                <a:headEnd/>
                <a:tailEnd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zh-CN" altLang="en-US" b="1" dirty="0" smtClean="0">
                    <a:solidFill>
                      <a:srgbClr val="FFFF00"/>
                    </a:solidFill>
                  </a:rPr>
                  <a:t>研究进展</a:t>
                </a:r>
                <a:endParaRPr lang="zh-CN" altLang="en-US" b="1" dirty="0">
                  <a:solidFill>
                    <a:srgbClr val="FFFF00"/>
                  </a:solidFill>
                </a:endParaRPr>
              </a:p>
            </p:txBody>
          </p:sp>
        </p:grpSp>
      </p:grpSp>
      <p:grpSp>
        <p:nvGrpSpPr>
          <p:cNvPr id="6" name="Group 14"/>
          <p:cNvGrpSpPr>
            <a:grpSpLocks/>
          </p:cNvGrpSpPr>
          <p:nvPr/>
        </p:nvGrpSpPr>
        <p:grpSpPr bwMode="auto">
          <a:xfrm>
            <a:off x="1928794" y="3614742"/>
            <a:ext cx="5114925" cy="457200"/>
            <a:chOff x="1296" y="1908"/>
            <a:chExt cx="3222" cy="288"/>
          </a:xfrm>
        </p:grpSpPr>
        <p:sp>
          <p:nvSpPr>
            <p:cNvPr id="94" name="Oval 15"/>
            <p:cNvSpPr>
              <a:spLocks noChangeArrowheads="1"/>
            </p:cNvSpPr>
            <p:nvPr/>
          </p:nvSpPr>
          <p:spPr bwMode="gray">
            <a:xfrm>
              <a:off x="1296" y="1974"/>
              <a:ext cx="144" cy="144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666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bg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7" name="Group 16"/>
            <p:cNvGrpSpPr>
              <a:grpSpLocks/>
            </p:cNvGrpSpPr>
            <p:nvPr/>
          </p:nvGrpSpPr>
          <p:grpSpPr bwMode="auto">
            <a:xfrm>
              <a:off x="1440" y="1908"/>
              <a:ext cx="3078" cy="288"/>
              <a:chOff x="1536" y="1470"/>
              <a:chExt cx="3078" cy="288"/>
            </a:xfrm>
          </p:grpSpPr>
          <p:sp>
            <p:nvSpPr>
              <p:cNvPr id="96" name="Line 17"/>
              <p:cNvSpPr>
                <a:spLocks noChangeShapeType="1"/>
              </p:cNvSpPr>
              <p:nvPr/>
            </p:nvSpPr>
            <p:spPr bwMode="gray">
              <a:xfrm flipV="1">
                <a:off x="1536" y="1603"/>
                <a:ext cx="218" cy="5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/>
              <a:lstStyle/>
              <a:p>
                <a:pPr algn="ctr">
                  <a:defRPr/>
                </a:pPr>
                <a:endParaRPr lang="zh-CN" altLang="en-US">
                  <a:ea typeface="+mn-ea"/>
                </a:endParaRPr>
              </a:p>
            </p:txBody>
          </p:sp>
          <p:sp>
            <p:nvSpPr>
              <p:cNvPr id="97" name="AutoShape 18"/>
              <p:cNvSpPr>
                <a:spLocks noChangeArrowheads="1"/>
              </p:cNvSpPr>
              <p:nvPr/>
            </p:nvSpPr>
            <p:spPr bwMode="gray">
              <a:xfrm>
                <a:off x="1686" y="1470"/>
                <a:ext cx="2928" cy="288"/>
              </a:xfrm>
              <a:prstGeom prst="roundRect">
                <a:avLst>
                  <a:gd name="adj" fmla="val 50000"/>
                </a:avLst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zh-CN" altLang="en-US" dirty="0" smtClean="0"/>
                  <a:t>研究设想与初步成果</a:t>
                </a:r>
                <a:endParaRPr lang="zh-CN" altLang="en-US" dirty="0"/>
              </a:p>
            </p:txBody>
          </p:sp>
        </p:grpSp>
      </p:grpSp>
      <p:grpSp>
        <p:nvGrpSpPr>
          <p:cNvPr id="8" name="Group 19"/>
          <p:cNvGrpSpPr>
            <a:grpSpLocks/>
          </p:cNvGrpSpPr>
          <p:nvPr/>
        </p:nvGrpSpPr>
        <p:grpSpPr bwMode="auto">
          <a:xfrm>
            <a:off x="1928794" y="4614874"/>
            <a:ext cx="5114925" cy="457200"/>
            <a:chOff x="1296" y="2256"/>
            <a:chExt cx="3222" cy="288"/>
          </a:xfrm>
        </p:grpSpPr>
        <p:sp>
          <p:nvSpPr>
            <p:cNvPr id="99" name="Oval 20"/>
            <p:cNvSpPr>
              <a:spLocks noChangeArrowheads="1"/>
            </p:cNvSpPr>
            <p:nvPr/>
          </p:nvSpPr>
          <p:spPr bwMode="gray">
            <a:xfrm>
              <a:off x="1296" y="2325"/>
              <a:ext cx="144" cy="144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6666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bg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9" name="Group 21"/>
            <p:cNvGrpSpPr>
              <a:grpSpLocks/>
            </p:cNvGrpSpPr>
            <p:nvPr/>
          </p:nvGrpSpPr>
          <p:grpSpPr bwMode="auto">
            <a:xfrm>
              <a:off x="1440" y="2256"/>
              <a:ext cx="3078" cy="288"/>
              <a:chOff x="1536" y="1470"/>
              <a:chExt cx="3078" cy="288"/>
            </a:xfrm>
          </p:grpSpPr>
          <p:sp>
            <p:nvSpPr>
              <p:cNvPr id="101" name="Line 22"/>
              <p:cNvSpPr>
                <a:spLocks noChangeShapeType="1"/>
              </p:cNvSpPr>
              <p:nvPr/>
            </p:nvSpPr>
            <p:spPr bwMode="gray">
              <a:xfrm flipV="1">
                <a:off x="1536" y="1603"/>
                <a:ext cx="218" cy="5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+mn-ea"/>
                </a:endParaRPr>
              </a:p>
            </p:txBody>
          </p:sp>
          <p:sp>
            <p:nvSpPr>
              <p:cNvPr id="102" name="AutoShape 23"/>
              <p:cNvSpPr>
                <a:spLocks noChangeArrowheads="1"/>
              </p:cNvSpPr>
              <p:nvPr/>
            </p:nvSpPr>
            <p:spPr bwMode="gray">
              <a:xfrm>
                <a:off x="1686" y="1470"/>
                <a:ext cx="2928" cy="288"/>
              </a:xfrm>
              <a:prstGeom prst="roundRect">
                <a:avLst>
                  <a:gd name="adj" fmla="val 50000"/>
                </a:avLst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zh-CN" altLang="en-US" dirty="0" smtClean="0"/>
                  <a:t>创新点及工作计划</a:t>
                </a:r>
                <a:endParaRPr lang="zh-CN" altLang="en-US" dirty="0"/>
              </a:p>
            </p:txBody>
          </p:sp>
        </p:grpSp>
      </p:grpSp>
      <p:cxnSp>
        <p:nvCxnSpPr>
          <p:cNvPr id="108" name="直接连接符 107"/>
          <p:cNvCxnSpPr/>
          <p:nvPr/>
        </p:nvCxnSpPr>
        <p:spPr>
          <a:xfrm>
            <a:off x="500034" y="1071546"/>
            <a:ext cx="6286544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标题 2"/>
          <p:cNvSpPr txBox="1">
            <a:spLocks/>
          </p:cNvSpPr>
          <p:nvPr/>
        </p:nvSpPr>
        <p:spPr>
          <a:xfrm>
            <a:off x="428596" y="428604"/>
            <a:ext cx="2000264" cy="714380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  <a:defRPr/>
            </a:pPr>
            <a:r>
              <a:rPr lang="en-US" altLang="zh-CN" sz="32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content</a:t>
            </a:r>
            <a:endParaRPr lang="zh-CN" altLang="en-US" sz="32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37"/>
    </mc:Choice>
    <mc:Fallback xmlns="">
      <p:transition spd="slow" advTm="70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57158" y="714356"/>
            <a:ext cx="6429420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 txBox="1">
            <a:spLocks/>
          </p:cNvSpPr>
          <p:nvPr/>
        </p:nvSpPr>
        <p:spPr>
          <a:xfrm>
            <a:off x="357158" y="285728"/>
            <a:ext cx="6572296" cy="714380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  <a:defRPr/>
            </a:pPr>
            <a:r>
              <a:rPr lang="zh-CN" altLang="en-US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Times New Roman" pitchFamily="18" charset="0"/>
              </a:rPr>
              <a:t>研究进展</a:t>
            </a:r>
            <a:r>
              <a:rPr lang="zh-CN" altLang="en-US" sz="2000" b="1" dirty="0" smtClean="0">
                <a:solidFill>
                  <a:srgbClr val="7030A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（</a:t>
            </a:r>
            <a:r>
              <a:rPr lang="en-US" altLang="zh-CN" sz="2000" b="1" dirty="0" smtClean="0">
                <a:solidFill>
                  <a:srgbClr val="7030A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I</a:t>
            </a:r>
            <a:r>
              <a:rPr lang="zh-CN" altLang="en-US" sz="2000" b="1" dirty="0" smtClean="0">
                <a:solidFill>
                  <a:srgbClr val="7030A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）</a:t>
            </a:r>
            <a:r>
              <a:rPr lang="en-US" altLang="zh-CN" sz="2000" b="1" dirty="0" smtClean="0">
                <a:solidFill>
                  <a:srgbClr val="7030A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-</a:t>
            </a:r>
            <a:r>
              <a:rPr lang="zh-CN" altLang="en-US" sz="2000" b="1" dirty="0" smtClean="0">
                <a:solidFill>
                  <a:srgbClr val="7030A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复合材料无损检测</a:t>
            </a:r>
            <a:r>
              <a:rPr lang="zh-CN" altLang="en-US" sz="2000" b="1" dirty="0">
                <a:solidFill>
                  <a:srgbClr val="7030A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技术</a:t>
            </a:r>
          </a:p>
          <a:p>
            <a:pPr lvl="0">
              <a:spcBef>
                <a:spcPct val="0"/>
              </a:spcBef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uLnTx/>
              <a:uFillTx/>
              <a:latin typeface="宋体" pitchFamily="2" charset="-122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4" name="TextBox 3">
            <a:hlinkClick r:id="rId2" action="ppaction://hlinksldjump"/>
          </p:cNvPr>
          <p:cNvSpPr txBox="1"/>
          <p:nvPr/>
        </p:nvSpPr>
        <p:spPr>
          <a:xfrm>
            <a:off x="-11738" y="2288485"/>
            <a:ext cx="1691680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复合材料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无损检测技术</a:t>
            </a:r>
            <a:endParaRPr lang="zh-CN" altLang="en-US" sz="1200" b="1" dirty="0">
              <a:solidFill>
                <a:srgbClr val="FFFF00"/>
              </a:solidFill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1679942" y="1209089"/>
            <a:ext cx="357190" cy="29570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动作按钮: 第一张 17">
            <a:hlinkClick r:id="rId3" action="ppaction://hlinksldjump" highlightClick="1"/>
          </p:cNvPr>
          <p:cNvSpPr/>
          <p:nvPr/>
        </p:nvSpPr>
        <p:spPr>
          <a:xfrm>
            <a:off x="8358214" y="6286520"/>
            <a:ext cx="357190" cy="357190"/>
          </a:xfrm>
          <a:prstGeom prst="actionButtonHom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37132" y="1043444"/>
            <a:ext cx="159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被动</a:t>
            </a:r>
            <a:r>
              <a:rPr lang="zh-CN" altLang="en-US" dirty="0" smtClean="0"/>
              <a:t>检测技术</a:t>
            </a:r>
            <a:endParaRPr lang="zh-CN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041460" y="3981469"/>
            <a:ext cx="159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主动检测技术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857951" y="1016263"/>
            <a:ext cx="40984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6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声</a:t>
            </a:r>
            <a:r>
              <a:rPr lang="zh-CN" altLang="en-US" sz="16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发射法</a:t>
            </a:r>
            <a:r>
              <a:rPr lang="en-US" altLang="zh-CN" sz="16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(M.Wevers,1997; S.Huguet,2002;                A.Marec,2008</a:t>
            </a:r>
            <a:r>
              <a:rPr lang="en-US" altLang="zh-CN" sz="16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)</a:t>
            </a:r>
            <a:endParaRPr lang="zh-CN" altLang="en-US" sz="1600" dirty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左大括号 26"/>
          <p:cNvSpPr/>
          <p:nvPr/>
        </p:nvSpPr>
        <p:spPr>
          <a:xfrm>
            <a:off x="3452973" y="1857839"/>
            <a:ext cx="410098" cy="46165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834591" y="1565453"/>
            <a:ext cx="328614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超声法（</a:t>
            </a:r>
            <a:r>
              <a:rPr lang="en-US" altLang="zh-CN" sz="16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F </a:t>
            </a:r>
            <a:r>
              <a:rPr lang="en-US" altLang="zh-CN" sz="16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Aymerich 2006;</a:t>
            </a:r>
            <a:r>
              <a:rPr lang="zh-CN" altLang="en-US" sz="16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刘松屏</a:t>
            </a:r>
            <a:r>
              <a:rPr lang="en-US" altLang="zh-CN" sz="16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, 2013)</a:t>
            </a:r>
            <a:endParaRPr lang="zh-CN" altLang="en-US" sz="1600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834480" y="3132257"/>
            <a:ext cx="308984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微波法（</a:t>
            </a:r>
            <a:r>
              <a:rPr lang="en-US" altLang="zh-CN" sz="16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16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. Qaddoumi,1996, M Abu-Khousa,2003; B </a:t>
            </a:r>
            <a:r>
              <a:rPr lang="en-US" altLang="zh-CN" sz="1600" dirty="0" err="1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Akuthota</a:t>
            </a:r>
            <a:r>
              <a:rPr lang="zh-CN" altLang="en-US" sz="16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6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2004 </a:t>
            </a:r>
            <a:r>
              <a:rPr lang="zh-CN" altLang="en-US" sz="16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）</a:t>
            </a:r>
            <a:endParaRPr lang="zh-CN" altLang="en-US" sz="1600" dirty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834370" y="4191472"/>
            <a:ext cx="309508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CT</a:t>
            </a:r>
            <a:r>
              <a:rPr lang="zh-CN" altLang="en-US" sz="16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层析照相（吴东流，</a:t>
            </a:r>
            <a:r>
              <a:rPr lang="en-US" altLang="zh-CN" sz="16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2002</a:t>
            </a:r>
            <a:r>
              <a:rPr lang="zh-CN" altLang="en-US" sz="16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；</a:t>
            </a:r>
            <a:r>
              <a:rPr lang="en-US" altLang="zh-CN" sz="16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A.J</a:t>
            </a:r>
            <a:r>
              <a:rPr lang="en-US" altLang="zh-CN" sz="16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. </a:t>
            </a:r>
            <a:r>
              <a:rPr lang="en-US" altLang="zh-CN" sz="16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Moffat,2008</a:t>
            </a:r>
            <a:r>
              <a:rPr lang="zh-CN" altLang="en-US" sz="16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）</a:t>
            </a:r>
            <a:endParaRPr lang="zh-CN" altLang="en-US" sz="1600" dirty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56405" y="6305156"/>
            <a:ext cx="326433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红外热成像（</a:t>
            </a:r>
            <a:r>
              <a:rPr lang="en-US" altLang="zh-CN" sz="16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Li B</a:t>
            </a:r>
            <a:r>
              <a:rPr lang="en-US" altLang="zh-CN" sz="16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6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2015</a:t>
            </a:r>
            <a:r>
              <a:rPr lang="zh-CN" altLang="en-US" sz="16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）</a:t>
            </a:r>
            <a:endParaRPr lang="zh-CN" altLang="en-US" sz="1600" dirty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923928" y="5199584"/>
            <a:ext cx="300039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16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射线（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徐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丽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2004;PJ Schilling,2005</a:t>
            </a:r>
            <a:r>
              <a:rPr lang="zh-CN" altLang="en-US" sz="16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）</a:t>
            </a:r>
            <a:endParaRPr lang="zh-CN" altLang="en-US" sz="1600" dirty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3559560" y="1196752"/>
            <a:ext cx="3643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781052" y="2297778"/>
            <a:ext cx="328614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超声</a:t>
            </a:r>
            <a:r>
              <a:rPr lang="zh-CN" altLang="en-US" sz="16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导波</a:t>
            </a:r>
            <a:r>
              <a:rPr lang="zh-CN" altLang="en-US" sz="16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法（</a:t>
            </a:r>
            <a:r>
              <a:rPr lang="en-US" altLang="zh-CN" sz="16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SS </a:t>
            </a:r>
            <a:r>
              <a:rPr lang="en-US" altLang="zh-CN" sz="16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Kessler, 2002;  Su Z,2006;  Liu Y 2012)</a:t>
            </a:r>
            <a:endParaRPr lang="zh-CN" altLang="en-US" sz="1600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912" y="1802913"/>
            <a:ext cx="2161270" cy="1146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643" y="3548664"/>
            <a:ext cx="1626650" cy="1697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661" y="5757882"/>
            <a:ext cx="204787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11561" y="4776247"/>
            <a:ext cx="2592288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zh-CN" dirty="0" smtClean="0"/>
              <a:t>对于</a:t>
            </a:r>
            <a:r>
              <a:rPr lang="zh-CN" altLang="zh-CN" dirty="0"/>
              <a:t>大型的多层的厚壁复合管状结构来说</a:t>
            </a:r>
            <a:r>
              <a:rPr lang="zh-CN" altLang="zh-CN" dirty="0" smtClean="0"/>
              <a:t>，</a:t>
            </a:r>
            <a:r>
              <a:rPr lang="zh-CN" altLang="en-US" dirty="0" smtClean="0"/>
              <a:t>超声法比较</a:t>
            </a:r>
            <a:r>
              <a:rPr lang="zh-CN" altLang="zh-CN" dirty="0" smtClean="0"/>
              <a:t>适用</a:t>
            </a:r>
            <a:r>
              <a:rPr lang="zh-CN" altLang="zh-CN" dirty="0"/>
              <a:t>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179"/>
    </mc:Choice>
    <mc:Fallback xmlns="">
      <p:transition spd="slow" advTm="74179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907129"/>
            <a:ext cx="3736144" cy="166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" name="直接连接符 1"/>
          <p:cNvCxnSpPr/>
          <p:nvPr/>
        </p:nvCxnSpPr>
        <p:spPr>
          <a:xfrm>
            <a:off x="357158" y="714356"/>
            <a:ext cx="6429420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 txBox="1">
            <a:spLocks/>
          </p:cNvSpPr>
          <p:nvPr/>
        </p:nvSpPr>
        <p:spPr>
          <a:xfrm>
            <a:off x="357158" y="285728"/>
            <a:ext cx="6929486" cy="714380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  <a:defRPr/>
            </a:pPr>
            <a:r>
              <a:rPr lang="zh-CN" altLang="en-US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Times New Roman" pitchFamily="18" charset="0"/>
              </a:rPr>
              <a:t>研究进展</a:t>
            </a:r>
            <a:r>
              <a:rPr lang="en-US" altLang="zh-CN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Times New Roman" pitchFamily="18" charset="0"/>
              </a:rPr>
              <a:t>(Ⅱ</a:t>
            </a:r>
            <a:r>
              <a:rPr lang="en-US" altLang="zh-CN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Times New Roman" pitchFamily="18" charset="0"/>
              </a:rPr>
              <a:t>)</a:t>
            </a:r>
            <a:r>
              <a:rPr lang="en-US" altLang="zh-CN" sz="2000" b="1" dirty="0" smtClean="0">
                <a:solidFill>
                  <a:srgbClr val="7030A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-</a:t>
            </a:r>
            <a:r>
              <a:rPr lang="zh-CN" altLang="en-US" sz="2000" b="1" dirty="0" smtClean="0">
                <a:solidFill>
                  <a:srgbClr val="7030A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压力容器的损伤检测</a:t>
            </a:r>
            <a:r>
              <a:rPr lang="zh-CN" altLang="en-US" sz="2000" b="1" dirty="0">
                <a:solidFill>
                  <a:srgbClr val="7030A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方法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uLnTx/>
              <a:uFillTx/>
              <a:latin typeface="宋体" pitchFamily="2" charset="-122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6740" y="1218238"/>
            <a:ext cx="1070915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有损检测</a:t>
            </a:r>
            <a:endParaRPr lang="zh-CN" altLang="en-US" sz="16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9242" y="4170566"/>
            <a:ext cx="1214446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超声法</a:t>
            </a:r>
            <a:endParaRPr lang="zh-CN" altLang="en-US" sz="16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1" name="动作按钮: 第一张 20">
            <a:hlinkClick r:id="rId3" action="ppaction://hlinksldjump" highlightClick="1"/>
          </p:cNvPr>
          <p:cNvSpPr/>
          <p:nvPr/>
        </p:nvSpPr>
        <p:spPr>
          <a:xfrm>
            <a:off x="8358214" y="6215082"/>
            <a:ext cx="357190" cy="357190"/>
          </a:xfrm>
          <a:prstGeom prst="actionButtonHom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左大括号 23"/>
          <p:cNvSpPr/>
          <p:nvPr/>
        </p:nvSpPr>
        <p:spPr>
          <a:xfrm>
            <a:off x="1835696" y="3668047"/>
            <a:ext cx="119125" cy="134359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stCxn id="8" idx="3"/>
          </p:cNvCxnSpPr>
          <p:nvPr/>
        </p:nvCxnSpPr>
        <p:spPr>
          <a:xfrm>
            <a:off x="1607655" y="1387515"/>
            <a:ext cx="44406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483768" y="2010944"/>
            <a:ext cx="3214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超声导波法（</a:t>
            </a:r>
            <a:r>
              <a:rPr lang="en-US" altLang="zh-CN" sz="14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V </a:t>
            </a:r>
            <a:r>
              <a:rPr lang="en-US" altLang="zh-CN" sz="1400" dirty="0" err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Giurgiutiu</a:t>
            </a:r>
            <a:r>
              <a:rPr lang="en-US" altLang="zh-CN" sz="1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, 2003; </a:t>
            </a:r>
            <a:r>
              <a:rPr lang="zh-CN" altLang="en-US" sz="1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）</a:t>
            </a:r>
            <a:endParaRPr lang="zh-CN" altLang="en-US" sz="1400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051720" y="1181387"/>
            <a:ext cx="3214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预埋光纤传感器（</a:t>
            </a:r>
            <a:r>
              <a:rPr lang="en-US" altLang="zh-CN" sz="14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J </a:t>
            </a:r>
            <a:r>
              <a:rPr lang="en-US" altLang="zh-CN" sz="1400" dirty="0" err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Degrieck</a:t>
            </a:r>
            <a:r>
              <a:rPr lang="en-US" altLang="zh-CN" sz="1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, 2001;</a:t>
            </a:r>
          </a:p>
          <a:p>
            <a:r>
              <a:rPr lang="en-US" altLang="zh-CN" sz="1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G Zhou 2002;M Kunzler,2005;</a:t>
            </a:r>
            <a:r>
              <a:rPr lang="zh-CN" altLang="en-US" sz="1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）</a:t>
            </a:r>
            <a:endParaRPr lang="zh-CN" altLang="en-US" sz="1400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989" y="1865799"/>
            <a:ext cx="2018918" cy="1245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468" y="478896"/>
            <a:ext cx="2557042" cy="1404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467544" y="2514382"/>
            <a:ext cx="1769624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压电传感器检测</a:t>
            </a:r>
            <a:endParaRPr lang="zh-CN" altLang="en-US" sz="1600" dirty="0"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730" y="4646404"/>
            <a:ext cx="2924795" cy="89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左大括号 38"/>
          <p:cNvSpPr/>
          <p:nvPr/>
        </p:nvSpPr>
        <p:spPr>
          <a:xfrm>
            <a:off x="2306364" y="2164833"/>
            <a:ext cx="119125" cy="10266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509418" y="2953793"/>
            <a:ext cx="3214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声发射法（</a:t>
            </a:r>
            <a:r>
              <a:rPr lang="en-US" altLang="zh-CN" sz="14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MR Gorman, </a:t>
            </a:r>
            <a:r>
              <a:rPr lang="en-US" altLang="zh-CN" sz="1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1990; </a:t>
            </a:r>
          </a:p>
          <a:p>
            <a:r>
              <a:rPr lang="en-US" altLang="zh-CN" sz="14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KS </a:t>
            </a:r>
            <a:r>
              <a:rPr lang="en-US" altLang="zh-CN" sz="1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Downs,1998; C</a:t>
            </a:r>
            <a:r>
              <a:rPr lang="en-US" altLang="zh-CN" sz="14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. </a:t>
            </a:r>
            <a:r>
              <a:rPr lang="en-US" altLang="zh-CN" sz="1400" dirty="0" err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Ennaceur</a:t>
            </a:r>
            <a:r>
              <a:rPr lang="en-US" altLang="zh-CN" sz="1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, 2006;</a:t>
            </a:r>
            <a:r>
              <a:rPr lang="zh-CN" altLang="en-US" sz="1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）</a:t>
            </a:r>
            <a:endParaRPr lang="zh-CN" altLang="en-US" sz="1400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051720" y="3501008"/>
            <a:ext cx="3214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超声探头检测（沈功田</a:t>
            </a:r>
            <a:r>
              <a:rPr lang="en-US" altLang="zh-CN" sz="1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, 2006; </a:t>
            </a:r>
            <a:r>
              <a:rPr lang="zh-CN" altLang="en-US" sz="1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）</a:t>
            </a:r>
            <a:endParaRPr lang="zh-CN" altLang="en-US" sz="1400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051720" y="4725144"/>
            <a:ext cx="3214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超声相控阵（</a:t>
            </a:r>
            <a:r>
              <a:rPr lang="en-US" altLang="zh-CN" sz="14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A </a:t>
            </a:r>
            <a:r>
              <a:rPr lang="en-US" altLang="zh-CN" sz="1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Erhard, 2001; </a:t>
            </a:r>
            <a:r>
              <a:rPr lang="zh-CN" altLang="en-US" sz="1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欧进萍 </a:t>
            </a:r>
            <a:r>
              <a:rPr lang="en-US" altLang="zh-CN" sz="1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2005; M </a:t>
            </a:r>
            <a:r>
              <a:rPr lang="en-US" altLang="zh-CN" sz="14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Moles, </a:t>
            </a:r>
            <a:r>
              <a:rPr lang="en-US" altLang="zh-CN" sz="1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2006; </a:t>
            </a:r>
            <a:r>
              <a:rPr lang="zh-CN" altLang="en-US" sz="1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）</a:t>
            </a:r>
            <a:endParaRPr lang="zh-CN" altLang="en-US" sz="1400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pic>
        <p:nvPicPr>
          <p:cNvPr id="38919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343" y="5589240"/>
            <a:ext cx="1984167" cy="1207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333218" y="5229200"/>
            <a:ext cx="5174886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lt1"/>
                </a:solidFill>
              </a:rPr>
              <a:t>所述方法只</a:t>
            </a:r>
            <a:r>
              <a:rPr lang="zh-CN" altLang="en-US" dirty="0" smtClean="0">
                <a:solidFill>
                  <a:schemeClr val="lt1"/>
                </a:solidFill>
              </a:rPr>
              <a:t>适用于小型的金属</a:t>
            </a:r>
            <a:r>
              <a:rPr lang="zh-CN" altLang="en-US" dirty="0">
                <a:solidFill>
                  <a:schemeClr val="lt1"/>
                </a:solidFill>
              </a:rPr>
              <a:t>压力容器；</a:t>
            </a:r>
            <a:endParaRPr lang="en-US" altLang="zh-CN" dirty="0">
              <a:solidFill>
                <a:schemeClr val="lt1"/>
              </a:solidFill>
            </a:endParaRPr>
          </a:p>
          <a:p>
            <a:r>
              <a:rPr lang="zh-CN" altLang="en-US" dirty="0">
                <a:solidFill>
                  <a:schemeClr val="lt1"/>
                </a:solidFill>
              </a:rPr>
              <a:t>大型的分层厚壁管状结构无损检测方法未有</a:t>
            </a:r>
            <a:r>
              <a:rPr lang="zh-CN" altLang="en-US" dirty="0" smtClean="0">
                <a:solidFill>
                  <a:schemeClr val="lt1"/>
                </a:solidFill>
              </a:rPr>
              <a:t>报道。</a:t>
            </a:r>
            <a:endParaRPr lang="zh-CN" altLang="en-US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908"/>
    </mc:Choice>
    <mc:Fallback xmlns="">
      <p:transition spd="slow" advTm="61908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57158" y="714356"/>
            <a:ext cx="6429420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 txBox="1">
            <a:spLocks/>
          </p:cNvSpPr>
          <p:nvPr/>
        </p:nvSpPr>
        <p:spPr>
          <a:xfrm>
            <a:off x="357158" y="285728"/>
            <a:ext cx="6572296" cy="714380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  <a:defRPr/>
            </a:pPr>
            <a:r>
              <a:rPr lang="zh-CN" altLang="en-US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Times New Roman" pitchFamily="18" charset="0"/>
              </a:rPr>
              <a:t>研究进展</a:t>
            </a:r>
            <a:r>
              <a:rPr lang="en-US" altLang="zh-CN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Times New Roman" pitchFamily="18" charset="0"/>
              </a:rPr>
              <a:t>(Ⅲ</a:t>
            </a:r>
            <a:r>
              <a:rPr lang="en-US" altLang="zh-CN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Times New Roman" pitchFamily="18" charset="0"/>
              </a:rPr>
              <a:t>)</a:t>
            </a:r>
            <a:r>
              <a:rPr lang="en-US" altLang="zh-CN" sz="2000" b="1" dirty="0" smtClean="0">
                <a:solidFill>
                  <a:srgbClr val="7030A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-</a:t>
            </a:r>
            <a:r>
              <a:rPr lang="zh-CN" altLang="en-US" sz="2000" b="1" dirty="0" smtClean="0">
                <a:solidFill>
                  <a:srgbClr val="7030A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超声波激励方式与信号处理方法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uLnTx/>
              <a:uFillTx/>
              <a:latin typeface="宋体" pitchFamily="2" charset="-122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1" name="动作按钮: 第一张 10">
            <a:hlinkClick r:id="rId2" action="ppaction://hlinksldjump" highlightClick="1"/>
          </p:cNvPr>
          <p:cNvSpPr/>
          <p:nvPr/>
        </p:nvSpPr>
        <p:spPr>
          <a:xfrm>
            <a:off x="8358214" y="6215082"/>
            <a:ext cx="357190" cy="357190"/>
          </a:xfrm>
          <a:prstGeom prst="actionButtonHom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/>
          <p:cNvGrpSpPr/>
          <p:nvPr/>
        </p:nvGrpSpPr>
        <p:grpSpPr>
          <a:xfrm>
            <a:off x="395536" y="3087232"/>
            <a:ext cx="7297378" cy="3366104"/>
            <a:chOff x="395536" y="1150735"/>
            <a:chExt cx="7297378" cy="3366104"/>
          </a:xfrm>
        </p:grpSpPr>
        <p:sp>
          <p:nvSpPr>
            <p:cNvPr id="36" name="TextBox 35">
              <a:hlinkClick r:id="rId3" action="ppaction://hlinksldjump"/>
            </p:cNvPr>
            <p:cNvSpPr txBox="1"/>
            <p:nvPr/>
          </p:nvSpPr>
          <p:spPr>
            <a:xfrm>
              <a:off x="395536" y="2658398"/>
              <a:ext cx="1928826" cy="33855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宋体" pitchFamily="2" charset="-122"/>
                  <a:ea typeface="宋体" pitchFamily="2" charset="-122"/>
                </a:rPr>
                <a:t>信号处理技术</a:t>
              </a:r>
            </a:p>
          </p:txBody>
        </p:sp>
        <p:sp>
          <p:nvSpPr>
            <p:cNvPr id="37" name="左大括号 36"/>
            <p:cNvSpPr/>
            <p:nvPr/>
          </p:nvSpPr>
          <p:spPr>
            <a:xfrm>
              <a:off x="2376722" y="1433799"/>
              <a:ext cx="357190" cy="278087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720408" y="1150735"/>
              <a:ext cx="3286148" cy="4603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短时傅里叶变换（</a:t>
              </a:r>
              <a:r>
                <a:rPr lang="en-US" altLang="zh-CN" sz="1400" dirty="0"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M Fink,1983</a:t>
              </a:r>
              <a:r>
                <a:rPr lang="zh-CN" altLang="en-US" sz="1400" dirty="0"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）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733912" y="2979580"/>
              <a:ext cx="4088384" cy="5232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Wigner-Ville</a:t>
              </a:r>
              <a:r>
                <a:rPr lang="zh-CN" altLang="en-US" sz="1400" dirty="0"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分布（</a:t>
              </a:r>
              <a:r>
                <a:rPr lang="en-US" altLang="zh-CN" sz="1400" dirty="0"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M A Rodrıguez, 2004</a:t>
              </a:r>
              <a:r>
                <a:rPr lang="zh-CN" altLang="en-US" sz="1400" dirty="0" smtClean="0"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）</a:t>
              </a:r>
              <a:endParaRPr lang="en-US" altLang="zh-CN" sz="1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  <a:p>
              <a:endParaRPr lang="zh-CN" altLang="en-US" sz="1400" dirty="0"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720407" y="1794936"/>
              <a:ext cx="4101889" cy="4603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HHT</a:t>
              </a:r>
              <a:r>
                <a:rPr lang="zh-CN" altLang="en-US" sz="1400" dirty="0"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变换（袁慎芳，</a:t>
              </a:r>
              <a:r>
                <a:rPr lang="en-US" altLang="zh-CN" sz="1400" dirty="0"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2006; R Kažys,2008 </a:t>
              </a:r>
              <a:r>
                <a:rPr lang="zh-CN" altLang="en-US" sz="1400" dirty="0"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）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720408" y="2411575"/>
              <a:ext cx="3286148" cy="4603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小波变换（</a:t>
              </a:r>
              <a:r>
                <a:rPr lang="en-US" altLang="zh-CN" sz="1400" dirty="0" err="1"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Y.Liu</a:t>
              </a:r>
              <a:r>
                <a:rPr lang="zh-CN" altLang="en-US" sz="1400" dirty="0"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，</a:t>
              </a:r>
              <a:r>
                <a:rPr lang="en-US" altLang="zh-CN" sz="1400" dirty="0"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2011</a:t>
              </a:r>
              <a:r>
                <a:rPr lang="zh-CN" altLang="en-US" sz="1400" dirty="0"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）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675636" y="4056529"/>
              <a:ext cx="3984596" cy="4603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Choi-Williams </a:t>
              </a:r>
              <a:r>
                <a:rPr lang="zh-CN" altLang="en-US" sz="1400" dirty="0"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分布（</a:t>
              </a:r>
              <a:r>
                <a:rPr lang="en-US" altLang="zh-CN" sz="1400" dirty="0"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E </a:t>
              </a:r>
              <a:r>
                <a:rPr lang="en-US" altLang="zh-CN" sz="1400" dirty="0" err="1"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Oruklu</a:t>
              </a:r>
              <a:r>
                <a:rPr lang="en-US" altLang="zh-CN" sz="1400" dirty="0"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, 2009 </a:t>
              </a:r>
              <a:r>
                <a:rPr lang="zh-CN" altLang="en-US" sz="1400" dirty="0"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）</a:t>
              </a: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3275703" y="3189723"/>
              <a:ext cx="0" cy="3641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3267041" y="3553853"/>
              <a:ext cx="3762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604530" y="3409837"/>
              <a:ext cx="4088384" cy="5232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平滑伪</a:t>
              </a:r>
              <a:r>
                <a:rPr lang="en-US" altLang="zh-CN" sz="1400" dirty="0" smtClean="0"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Wigner-Ville</a:t>
              </a:r>
              <a:r>
                <a:rPr lang="zh-CN" altLang="en-US" sz="1400" dirty="0"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分布</a:t>
              </a:r>
              <a:r>
                <a:rPr lang="zh-CN" altLang="en-US" sz="1400" dirty="0" smtClean="0"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（</a:t>
              </a:r>
              <a:r>
                <a:rPr lang="en-US" altLang="zh-CN" sz="1400" dirty="0" smtClean="0"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Y Yan, 2005</a:t>
              </a:r>
              <a:r>
                <a:rPr lang="zh-CN" altLang="en-US" sz="1400" dirty="0" smtClean="0"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）</a:t>
              </a:r>
              <a:endParaRPr lang="en-US" altLang="zh-CN" sz="1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  <a:p>
              <a:endParaRPr lang="zh-CN" altLang="en-US" sz="1400" dirty="0"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</p:txBody>
        </p:sp>
      </p:grpSp>
      <p:sp>
        <p:nvSpPr>
          <p:cNvPr id="57" name="TextBox 56">
            <a:hlinkClick r:id="rId3" action="ppaction://hlinksldjump"/>
          </p:cNvPr>
          <p:cNvSpPr txBox="1"/>
          <p:nvPr/>
        </p:nvSpPr>
        <p:spPr>
          <a:xfrm>
            <a:off x="395536" y="1628800"/>
            <a:ext cx="1928826" cy="3385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超声波激励方式</a:t>
            </a:r>
            <a:endParaRPr lang="zh-CN" altLang="en-US" sz="16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8" name="左大括号 57"/>
          <p:cNvSpPr/>
          <p:nvPr/>
        </p:nvSpPr>
        <p:spPr>
          <a:xfrm>
            <a:off x="2367630" y="953757"/>
            <a:ext cx="357190" cy="17551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2825157" y="953756"/>
            <a:ext cx="3286148" cy="307777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接触式</a:t>
            </a:r>
            <a:endParaRPr lang="zh-CN" altLang="en-US" sz="1400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825155" y="1753071"/>
            <a:ext cx="4101889" cy="307777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液浸式</a:t>
            </a:r>
            <a:endParaRPr lang="zh-CN" altLang="en-US" sz="1400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825156" y="2555032"/>
            <a:ext cx="3286148" cy="523220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空耦式（</a:t>
            </a:r>
            <a:r>
              <a:rPr lang="en-US" altLang="zh-CN" sz="14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WA </a:t>
            </a:r>
            <a:r>
              <a:rPr lang="en-US" altLang="zh-CN" sz="1400" dirty="0" err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Grandia</a:t>
            </a:r>
            <a:r>
              <a:rPr lang="en-US" altLang="zh-CN" sz="1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, 1995;</a:t>
            </a:r>
          </a:p>
          <a:p>
            <a:r>
              <a:rPr lang="en-US" altLang="zh-CN" sz="1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T.H</a:t>
            </a:r>
            <a:r>
              <a:rPr lang="en-US" altLang="zh-CN" sz="14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. </a:t>
            </a:r>
            <a:r>
              <a:rPr lang="en-US" altLang="zh-CN" sz="1400" dirty="0" err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Gan</a:t>
            </a:r>
            <a:r>
              <a:rPr lang="en-US" altLang="zh-CN" sz="1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, 2001</a:t>
            </a:r>
            <a:r>
              <a:rPr lang="zh-CN" altLang="en-US" sz="1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）</a:t>
            </a:r>
            <a:endParaRPr lang="zh-CN" altLang="en-US" sz="1400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001" y="922428"/>
            <a:ext cx="3587225" cy="195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7006708" y="4293096"/>
            <a:ext cx="1957780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小波变换具有很好的时间分辨率，但厚壁复合管状结构中超声信号的小波变换还需进一步研究。</a:t>
            </a:r>
            <a:endParaRPr lang="zh-CN" altLang="en-US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895"/>
    </mc:Choice>
    <mc:Fallback xmlns="">
      <p:transition spd="slow" advTm="47895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928794" y="1571612"/>
            <a:ext cx="5114926" cy="457200"/>
            <a:chOff x="1296" y="1224"/>
            <a:chExt cx="3222" cy="288"/>
          </a:xfrm>
        </p:grpSpPr>
        <p:sp>
          <p:nvSpPr>
            <p:cNvPr id="84" name="Oval 5"/>
            <p:cNvSpPr>
              <a:spLocks noChangeArrowheads="1"/>
            </p:cNvSpPr>
            <p:nvPr/>
          </p:nvSpPr>
          <p:spPr bwMode="gray">
            <a:xfrm>
              <a:off x="1296" y="1290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E96E29"/>
                </a:gs>
                <a:gs pos="100000">
                  <a:srgbClr val="E96E29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bg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1440" y="1224"/>
              <a:ext cx="3078" cy="288"/>
              <a:chOff x="1536" y="1470"/>
              <a:chExt cx="3078" cy="288"/>
            </a:xfrm>
          </p:grpSpPr>
          <p:sp>
            <p:nvSpPr>
              <p:cNvPr id="86" name="Line 7"/>
              <p:cNvSpPr>
                <a:spLocks noChangeShapeType="1"/>
              </p:cNvSpPr>
              <p:nvPr/>
            </p:nvSpPr>
            <p:spPr bwMode="gray">
              <a:xfrm flipV="1">
                <a:off x="1536" y="1603"/>
                <a:ext cx="218" cy="5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+mn-ea"/>
                </a:endParaRPr>
              </a:p>
            </p:txBody>
          </p:sp>
          <p:sp>
            <p:nvSpPr>
              <p:cNvPr id="87" name="AutoShape 8"/>
              <p:cNvSpPr>
                <a:spLocks noChangeArrowheads="1"/>
              </p:cNvSpPr>
              <p:nvPr/>
            </p:nvSpPr>
            <p:spPr bwMode="gray">
              <a:xfrm>
                <a:off x="1686" y="1470"/>
                <a:ext cx="2928" cy="288"/>
              </a:xfrm>
              <a:prstGeom prst="roundRect">
                <a:avLst>
                  <a:gd name="adj" fmla="val 50000"/>
                </a:avLst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zh-CN" altLang="en-US" dirty="0" smtClean="0"/>
                  <a:t>研究背景与意义</a:t>
                </a:r>
                <a:endParaRPr lang="zh-CN" altLang="en-US" dirty="0"/>
              </a:p>
            </p:txBody>
          </p:sp>
        </p:grp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1928794" y="2614610"/>
            <a:ext cx="5114925" cy="457200"/>
            <a:chOff x="1296" y="1566"/>
            <a:chExt cx="3222" cy="288"/>
          </a:xfrm>
        </p:grpSpPr>
        <p:sp>
          <p:nvSpPr>
            <p:cNvPr id="89" name="Oval 10"/>
            <p:cNvSpPr>
              <a:spLocks noChangeArrowheads="1"/>
            </p:cNvSpPr>
            <p:nvPr/>
          </p:nvSpPr>
          <p:spPr bwMode="gray">
            <a:xfrm>
              <a:off x="1296" y="1626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DCDC48"/>
                </a:gs>
                <a:gs pos="100000">
                  <a:srgbClr val="DCDC48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bg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5" name="Group 11"/>
            <p:cNvGrpSpPr>
              <a:grpSpLocks/>
            </p:cNvGrpSpPr>
            <p:nvPr/>
          </p:nvGrpSpPr>
          <p:grpSpPr bwMode="auto">
            <a:xfrm>
              <a:off x="1440" y="1566"/>
              <a:ext cx="3078" cy="288"/>
              <a:chOff x="1536" y="1470"/>
              <a:chExt cx="3078" cy="288"/>
            </a:xfrm>
          </p:grpSpPr>
          <p:sp>
            <p:nvSpPr>
              <p:cNvPr id="91" name="Line 12"/>
              <p:cNvSpPr>
                <a:spLocks noChangeShapeType="1"/>
              </p:cNvSpPr>
              <p:nvPr/>
            </p:nvSpPr>
            <p:spPr bwMode="gray">
              <a:xfrm flipV="1">
                <a:off x="1536" y="1603"/>
                <a:ext cx="218" cy="5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+mn-ea"/>
                </a:endParaRPr>
              </a:p>
            </p:txBody>
          </p:sp>
          <p:sp>
            <p:nvSpPr>
              <p:cNvPr id="92" name="AutoShape 13"/>
              <p:cNvSpPr>
                <a:spLocks noChangeArrowheads="1"/>
              </p:cNvSpPr>
              <p:nvPr/>
            </p:nvSpPr>
            <p:spPr bwMode="gray">
              <a:xfrm>
                <a:off x="1686" y="1470"/>
                <a:ext cx="2928" cy="288"/>
              </a:xfrm>
              <a:prstGeom prst="roundRect">
                <a:avLst>
                  <a:gd name="adj" fmla="val 50000"/>
                </a:avLst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zh-CN" altLang="en-US" dirty="0" smtClean="0"/>
                  <a:t>研究进展</a:t>
                </a:r>
                <a:endParaRPr lang="zh-CN" altLang="en-US" dirty="0"/>
              </a:p>
            </p:txBody>
          </p:sp>
        </p:grpSp>
      </p:grpSp>
      <p:grpSp>
        <p:nvGrpSpPr>
          <p:cNvPr id="6" name="Group 14"/>
          <p:cNvGrpSpPr>
            <a:grpSpLocks/>
          </p:cNvGrpSpPr>
          <p:nvPr/>
        </p:nvGrpSpPr>
        <p:grpSpPr bwMode="auto">
          <a:xfrm>
            <a:off x="1928794" y="3614742"/>
            <a:ext cx="5114925" cy="457200"/>
            <a:chOff x="1296" y="1908"/>
            <a:chExt cx="3222" cy="288"/>
          </a:xfrm>
        </p:grpSpPr>
        <p:sp>
          <p:nvSpPr>
            <p:cNvPr id="94" name="Oval 15"/>
            <p:cNvSpPr>
              <a:spLocks noChangeArrowheads="1"/>
            </p:cNvSpPr>
            <p:nvPr/>
          </p:nvSpPr>
          <p:spPr bwMode="gray">
            <a:xfrm>
              <a:off x="1296" y="1974"/>
              <a:ext cx="144" cy="144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666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bg1"/>
              </a:solidFill>
              <a:round/>
              <a:headEnd/>
              <a:tailEnd/>
            </a:ln>
            <a:effectLst>
              <a:glow rad="101600">
                <a:srgbClr val="FFFF00">
                  <a:alpha val="60000"/>
                </a:srgbClr>
              </a:glow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7" name="Group 16"/>
            <p:cNvGrpSpPr>
              <a:grpSpLocks/>
            </p:cNvGrpSpPr>
            <p:nvPr/>
          </p:nvGrpSpPr>
          <p:grpSpPr bwMode="auto">
            <a:xfrm>
              <a:off x="1440" y="1908"/>
              <a:ext cx="3078" cy="288"/>
              <a:chOff x="1536" y="1470"/>
              <a:chExt cx="3078" cy="288"/>
            </a:xfrm>
          </p:grpSpPr>
          <p:sp>
            <p:nvSpPr>
              <p:cNvPr id="96" name="Line 17"/>
              <p:cNvSpPr>
                <a:spLocks noChangeShapeType="1"/>
              </p:cNvSpPr>
              <p:nvPr/>
            </p:nvSpPr>
            <p:spPr bwMode="gray">
              <a:xfrm flipV="1">
                <a:off x="1536" y="1603"/>
                <a:ext cx="218" cy="5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/>
              <a:lstStyle/>
              <a:p>
                <a:pPr algn="ctr">
                  <a:defRPr/>
                </a:pPr>
                <a:endParaRPr lang="zh-CN" altLang="en-US">
                  <a:ea typeface="+mn-ea"/>
                </a:endParaRPr>
              </a:p>
            </p:txBody>
          </p:sp>
          <p:sp>
            <p:nvSpPr>
              <p:cNvPr id="97" name="AutoShape 18"/>
              <p:cNvSpPr>
                <a:spLocks noChangeArrowheads="1"/>
              </p:cNvSpPr>
              <p:nvPr/>
            </p:nvSpPr>
            <p:spPr bwMode="gray">
              <a:xfrm>
                <a:off x="1686" y="1470"/>
                <a:ext cx="2928" cy="288"/>
              </a:xfrm>
              <a:prstGeom prst="roundRect">
                <a:avLst>
                  <a:gd name="adj" fmla="val 50000"/>
                </a:avLst>
              </a:prstGeom>
              <a:ln>
                <a:headEnd/>
                <a:tailEnd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zh-CN" altLang="en-US" b="1" dirty="0" smtClean="0">
                    <a:solidFill>
                      <a:srgbClr val="FFFF00"/>
                    </a:solidFill>
                  </a:rPr>
                  <a:t>研究设想与初步成果</a:t>
                </a:r>
                <a:endParaRPr lang="zh-CN" altLang="en-US" b="1" dirty="0">
                  <a:solidFill>
                    <a:srgbClr val="FFFF00"/>
                  </a:solidFill>
                </a:endParaRPr>
              </a:p>
            </p:txBody>
          </p:sp>
        </p:grpSp>
      </p:grpSp>
      <p:grpSp>
        <p:nvGrpSpPr>
          <p:cNvPr id="8" name="Group 19"/>
          <p:cNvGrpSpPr>
            <a:grpSpLocks/>
          </p:cNvGrpSpPr>
          <p:nvPr/>
        </p:nvGrpSpPr>
        <p:grpSpPr bwMode="auto">
          <a:xfrm>
            <a:off x="1928794" y="4614874"/>
            <a:ext cx="5114925" cy="457200"/>
            <a:chOff x="1296" y="2256"/>
            <a:chExt cx="3222" cy="288"/>
          </a:xfrm>
        </p:grpSpPr>
        <p:sp>
          <p:nvSpPr>
            <p:cNvPr id="99" name="Oval 20"/>
            <p:cNvSpPr>
              <a:spLocks noChangeArrowheads="1"/>
            </p:cNvSpPr>
            <p:nvPr/>
          </p:nvSpPr>
          <p:spPr bwMode="gray">
            <a:xfrm>
              <a:off x="1296" y="2325"/>
              <a:ext cx="144" cy="144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6666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bg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9" name="Group 21"/>
            <p:cNvGrpSpPr>
              <a:grpSpLocks/>
            </p:cNvGrpSpPr>
            <p:nvPr/>
          </p:nvGrpSpPr>
          <p:grpSpPr bwMode="auto">
            <a:xfrm>
              <a:off x="1440" y="2256"/>
              <a:ext cx="3078" cy="288"/>
              <a:chOff x="1536" y="1470"/>
              <a:chExt cx="3078" cy="288"/>
            </a:xfrm>
          </p:grpSpPr>
          <p:sp>
            <p:nvSpPr>
              <p:cNvPr id="101" name="Line 22"/>
              <p:cNvSpPr>
                <a:spLocks noChangeShapeType="1"/>
              </p:cNvSpPr>
              <p:nvPr/>
            </p:nvSpPr>
            <p:spPr bwMode="gray">
              <a:xfrm flipV="1">
                <a:off x="1536" y="1603"/>
                <a:ext cx="218" cy="5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+mn-ea"/>
                </a:endParaRPr>
              </a:p>
            </p:txBody>
          </p:sp>
          <p:sp>
            <p:nvSpPr>
              <p:cNvPr id="102" name="AutoShape 23"/>
              <p:cNvSpPr>
                <a:spLocks noChangeArrowheads="1"/>
              </p:cNvSpPr>
              <p:nvPr/>
            </p:nvSpPr>
            <p:spPr bwMode="gray">
              <a:xfrm>
                <a:off x="1686" y="1470"/>
                <a:ext cx="2928" cy="288"/>
              </a:xfrm>
              <a:prstGeom prst="roundRect">
                <a:avLst>
                  <a:gd name="adj" fmla="val 50000"/>
                </a:avLst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zh-CN" altLang="en-US" dirty="0" smtClean="0"/>
                  <a:t>创新点及工作计划</a:t>
                </a:r>
                <a:endParaRPr lang="zh-CN" altLang="en-US" dirty="0"/>
              </a:p>
            </p:txBody>
          </p:sp>
        </p:grpSp>
      </p:grpSp>
      <p:cxnSp>
        <p:nvCxnSpPr>
          <p:cNvPr id="108" name="直接连接符 107"/>
          <p:cNvCxnSpPr/>
          <p:nvPr/>
        </p:nvCxnSpPr>
        <p:spPr>
          <a:xfrm>
            <a:off x="500034" y="1071546"/>
            <a:ext cx="6286544" cy="1588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标题 2"/>
          <p:cNvSpPr txBox="1">
            <a:spLocks/>
          </p:cNvSpPr>
          <p:nvPr/>
        </p:nvSpPr>
        <p:spPr>
          <a:xfrm>
            <a:off x="428596" y="428604"/>
            <a:ext cx="2000264" cy="71438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content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1"/>
    </mc:Choice>
    <mc:Fallback xmlns="">
      <p:transition spd="slow" advTm="46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聚合">
  <a:themeElements>
    <a:clrScheme name="聚合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聚合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聚合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11210</TotalTime>
  <Words>1463</Words>
  <Application>Microsoft Office PowerPoint</Application>
  <PresentationFormat>全屏显示(4:3)</PresentationFormat>
  <Paragraphs>278</Paragraphs>
  <Slides>24</Slides>
  <Notes>2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24</vt:i4>
      </vt:variant>
    </vt:vector>
  </HeadingPairs>
  <TitlesOfParts>
    <vt:vector size="28" baseType="lpstr">
      <vt:lpstr>聚合</vt:lpstr>
      <vt:lpstr>Microsoft Visio Drawing</vt:lpstr>
      <vt:lpstr>Visio</vt:lpstr>
      <vt:lpstr>Equation</vt:lpstr>
      <vt:lpstr>厚壁复合管状结构的超声检测方法研究 Study on ultrasonic detection methods of  thick-walled composite tubular structure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复合材料层合板及点阵结构的损伤检测方法研究</dc:title>
  <cp:lastModifiedBy>dell</cp:lastModifiedBy>
  <cp:revision>397</cp:revision>
  <dcterms:modified xsi:type="dcterms:W3CDTF">2016-04-22T11:21:21Z</dcterms:modified>
</cp:coreProperties>
</file>